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0" r:id="rId2"/>
    <p:sldMasterId id="2147483669" r:id="rId3"/>
  </p:sldMasterIdLst>
  <p:notesMasterIdLst>
    <p:notesMasterId r:id="rId70"/>
  </p:notesMasterIdLst>
  <p:handoutMasterIdLst>
    <p:handoutMasterId r:id="rId71"/>
  </p:handoutMasterIdLst>
  <p:sldIdLst>
    <p:sldId id="807" r:id="rId4"/>
    <p:sldId id="804" r:id="rId5"/>
    <p:sldId id="851" r:id="rId6"/>
    <p:sldId id="268" r:id="rId7"/>
    <p:sldId id="814" r:id="rId8"/>
    <p:sldId id="831" r:id="rId9"/>
    <p:sldId id="389" r:id="rId10"/>
    <p:sldId id="815" r:id="rId11"/>
    <p:sldId id="821" r:id="rId12"/>
    <p:sldId id="354" r:id="rId13"/>
    <p:sldId id="850" r:id="rId14"/>
    <p:sldId id="832" r:id="rId15"/>
    <p:sldId id="864" r:id="rId16"/>
    <p:sldId id="848" r:id="rId17"/>
    <p:sldId id="835" r:id="rId18"/>
    <p:sldId id="699" r:id="rId19"/>
    <p:sldId id="837" r:id="rId20"/>
    <p:sldId id="849" r:id="rId21"/>
    <p:sldId id="836" r:id="rId22"/>
    <p:sldId id="351" r:id="rId23"/>
    <p:sldId id="475" r:id="rId24"/>
    <p:sldId id="822" r:id="rId25"/>
    <p:sldId id="492" r:id="rId26"/>
    <p:sldId id="703" r:id="rId27"/>
    <p:sldId id="852" r:id="rId28"/>
    <p:sldId id="838" r:id="rId29"/>
    <p:sldId id="834" r:id="rId30"/>
    <p:sldId id="810" r:id="rId31"/>
    <p:sldId id="830" r:id="rId32"/>
    <p:sldId id="839" r:id="rId33"/>
    <p:sldId id="840" r:id="rId34"/>
    <p:sldId id="841" r:id="rId35"/>
    <p:sldId id="842" r:id="rId36"/>
    <p:sldId id="816" r:id="rId37"/>
    <p:sldId id="316" r:id="rId38"/>
    <p:sldId id="843" r:id="rId39"/>
    <p:sldId id="853" r:id="rId40"/>
    <p:sldId id="442" r:id="rId41"/>
    <p:sldId id="828" r:id="rId42"/>
    <p:sldId id="477" r:id="rId43"/>
    <p:sldId id="478" r:id="rId44"/>
    <p:sldId id="257" r:id="rId45"/>
    <p:sldId id="480" r:id="rId46"/>
    <p:sldId id="865" r:id="rId47"/>
    <p:sldId id="859" r:id="rId48"/>
    <p:sldId id="862" r:id="rId49"/>
    <p:sldId id="855" r:id="rId50"/>
    <p:sldId id="819" r:id="rId51"/>
    <p:sldId id="860" r:id="rId52"/>
    <p:sldId id="861" r:id="rId53"/>
    <p:sldId id="856" r:id="rId54"/>
    <p:sldId id="863" r:id="rId55"/>
    <p:sldId id="857" r:id="rId56"/>
    <p:sldId id="806" r:id="rId57"/>
    <p:sldId id="792" r:id="rId58"/>
    <p:sldId id="802" r:id="rId59"/>
    <p:sldId id="803" r:id="rId60"/>
    <p:sldId id="287" r:id="rId61"/>
    <p:sldId id="282" r:id="rId62"/>
    <p:sldId id="261" r:id="rId63"/>
    <p:sldId id="262" r:id="rId64"/>
    <p:sldId id="263" r:id="rId65"/>
    <p:sldId id="264" r:id="rId66"/>
    <p:sldId id="482" r:id="rId67"/>
    <p:sldId id="265" r:id="rId68"/>
    <p:sldId id="805" r:id="rId6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BFF"/>
    <a:srgbClr val="EBFAFF"/>
    <a:srgbClr val="FFF0C1"/>
    <a:srgbClr val="FFE07D"/>
    <a:srgbClr val="D6EDBD"/>
    <a:srgbClr val="C09200"/>
    <a:srgbClr val="9797E5"/>
    <a:srgbClr val="BA8CDC"/>
    <a:srgbClr val="F6BB00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061" autoAdjust="0"/>
  </p:normalViewPr>
  <p:slideViewPr>
    <p:cSldViewPr snapToGrid="0">
      <p:cViewPr varScale="1">
        <p:scale>
          <a:sx n="99" d="100"/>
          <a:sy n="99" d="100"/>
        </p:scale>
        <p:origin x="138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F11CA21-4390-D007-72A9-B15D5BD1B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13A0C1-62F9-9258-B23F-BACFA4C091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86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19D4-2E71-461F-8ADC-8B93EA924C07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9D5454-972C-F848-6BC4-FE367FFBAB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816CCB-7E52-6795-59B0-279F1D375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836" y="9428011"/>
            <a:ext cx="2945659" cy="4986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F04CF-A6C3-4C14-860F-7DB65EA2E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27E7D-4681-403A-98F5-761F5362F2D2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39838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D4439-9D67-4D29-AB22-FE3B2600BD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359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893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8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9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2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5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76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53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5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150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76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00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704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9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3DF4A-DFA3-0656-CFC2-7603E3CE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B8B5-BEFF-51E0-31CC-9BA3FC59FC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4B17CC-8AA4-D743-9AA2-B59EDD85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8291-84A0-0061-1E83-436569991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248DEF-65EC-9987-5C12-0D8EE246D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D3878-A2C4-BCF3-5507-712D2FBFC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05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24DAB-EC53-E75A-3A15-6F53AC41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A2359A-CBEF-555F-827E-CD20C8AE9E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A6911E-34FB-8630-79DC-0268A891F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37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6338A-2919-81EC-BFC2-2DC464E7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5255C3-E089-D785-9D77-F802432BC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6031C3-69C3-AFAC-AECB-CC275A6D8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D3D3-2BE1-034B-C1E6-C04F8C38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D75B03-B8BC-7A77-7BD7-9D1AD9803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960FE3-3C9E-4E33-5608-F3377F5F1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52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44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77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3" name="PresentationTitle"/>
          <p:cNvSpPr>
            <a:spLocks noGrp="1" noChangeArrowheads="1"/>
          </p:cNvSpPr>
          <p:nvPr>
            <p:ph type="ctrTitle" sz="quarter"/>
          </p:nvPr>
        </p:nvSpPr>
        <p:spPr>
          <a:xfrm>
            <a:off x="731840" y="2241551"/>
            <a:ext cx="8324850" cy="666750"/>
          </a:xfrm>
          <a:prstGeom prst="rect">
            <a:avLst/>
          </a:prstGeom>
        </p:spPr>
        <p:txBody>
          <a:bodyPr tIns="42351" rIns="84705" bIns="42351"/>
          <a:lstStyle>
            <a:lvl1pPr>
              <a:defRPr sz="2800"/>
            </a:lvl1pPr>
          </a:lstStyle>
          <a:p>
            <a:r>
              <a:rPr lang="en-GB" altLang="ko-K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72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4541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EAC3E-4A69-16CC-1CB8-C79D73D4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28269-3FB4-605D-4262-9E3DA7F7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27CD62-135A-CA9B-938B-0DE73C5C1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1109-829F-4D37-8386-A34E386EFEC3}" type="datetime1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844EC0-7AD7-EFD7-C744-E0BB3FB5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F7BC-5346-F55F-E7B4-1D2C992A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FEC6-E27D-405C-9F00-6E071EC1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9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40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E1533-93C2-44DE-946E-53C361FF2D1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912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12F7F-F1A6-6AED-F6B9-6BF51C8F9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394" y="2667425"/>
            <a:ext cx="7095212" cy="842538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C2194-7929-7411-D348-0E039D87A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6429D-EEC3-61EE-F7EA-B6C94932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D5D05-E4FF-400A-ADA5-4B69D5249E92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74B0E-3B8D-5D41-22C9-5C49498F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FFA03-62F4-CC3F-E2A2-EE42F15B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D8DE0-9C93-4391-9F44-F77B9BBBA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90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6" indent="0" algn="ctr">
              <a:buNone/>
              <a:defRPr sz="1350"/>
            </a:lvl3pPr>
            <a:lvl4pPr marL="1028694" indent="0" algn="ctr">
              <a:buNone/>
              <a:defRPr sz="1200"/>
            </a:lvl4pPr>
            <a:lvl5pPr marL="1371592" indent="0" algn="ctr">
              <a:buNone/>
              <a:defRPr sz="1200"/>
            </a:lvl5pPr>
            <a:lvl6pPr marL="1714490" indent="0" algn="ctr">
              <a:buNone/>
              <a:defRPr sz="1200"/>
            </a:lvl6pPr>
            <a:lvl7pPr marL="2057388" indent="0" algn="ctr">
              <a:buNone/>
              <a:defRPr sz="1200"/>
            </a:lvl7pPr>
            <a:lvl8pPr marL="2400286" indent="0" algn="ctr">
              <a:buNone/>
              <a:defRPr sz="1200"/>
            </a:lvl8pPr>
            <a:lvl9pPr marL="2743185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19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19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39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43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707871" y="1844824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6973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864771" y="1175845"/>
            <a:ext cx="4155304" cy="523220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57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39289" y="204029"/>
            <a:ext cx="2738250" cy="369332"/>
          </a:xfrm>
          <a:prstGeom prst="rect">
            <a:avLst/>
          </a:prstGeom>
        </p:spPr>
        <p:txBody>
          <a:bodyPr/>
          <a:lstStyle>
            <a:lvl1pPr algn="r">
              <a:defRPr sz="1800"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E87CC-5144-41FF-ACA2-A7ED5EFCCD4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458" y="148532"/>
            <a:ext cx="3018775" cy="4001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960309" y="6589068"/>
            <a:ext cx="335348" cy="23083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8427F-17BE-4C44-9B29-06858B2109A3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5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96724" y="177656"/>
            <a:ext cx="3018775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sz="20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2EADB-0E7B-4321-80DF-26A7C27B093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90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1F2F3-23EE-4660-B25C-DCF119A8D330}" type="datetime1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77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액자 11"/>
          <p:cNvSpPr/>
          <p:nvPr userDrawn="1"/>
        </p:nvSpPr>
        <p:spPr>
          <a:xfrm>
            <a:off x="2" y="0"/>
            <a:ext cx="9903599" cy="6858000"/>
          </a:xfrm>
          <a:prstGeom prst="frame">
            <a:avLst>
              <a:gd name="adj1" fmla="val 2917"/>
            </a:avLst>
          </a:prstGeom>
          <a:solidFill>
            <a:srgbClr val="8C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</p:sldLayoutIdLst>
  <p:hf hdr="0" ftr="0" dt="0"/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60309" y="6589068"/>
            <a:ext cx="33534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900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94B34C97-DD1A-4997-AC9C-EE717AE7F9A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692186"/>
            <a:ext cx="9906000" cy="365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rgbClr val="FF0000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sz="1800" kern="0" dirty="0">
              <a:solidFill>
                <a:prstClr val="white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6" name="제목 개체 틀 5"/>
          <p:cNvSpPr>
            <a:spLocks noGrp="1"/>
          </p:cNvSpPr>
          <p:nvPr>
            <p:ph type="title"/>
          </p:nvPr>
        </p:nvSpPr>
        <p:spPr>
          <a:xfrm>
            <a:off x="43249" y="147148"/>
            <a:ext cx="3018775" cy="4001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377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8994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6" r:id="rId5"/>
    <p:sldLayoutId id="2147483668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i="0" u="none" strike="noStrike" kern="0" cap="none" spc="0" normalizeH="0" baseline="0" noProof="0" dirty="0" smtClean="0">
          <a:ln>
            <a:noFill/>
          </a:ln>
          <a:solidFill>
            <a:schemeClr val="tx1"/>
          </a:solidFill>
          <a:effectLst/>
          <a:uLnTx/>
          <a:uFillTx/>
          <a:latin typeface="맑은 고딕" pitchFamily="50" charset="-127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libri" pitchFamily="34" charset="0"/>
          <a:ea typeface="맑은 고딕" pitchFamily="50" charset="-127"/>
        </a:defRPr>
      </a:lvl5pPr>
      <a:lvl6pPr marL="457189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377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566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754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891" indent="-34289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349" indent="-228594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537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4CDDCCE7-2901-402E-BAB6-E56C292DFB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9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685796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9" indent="-171449" algn="l" defTabSz="685796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51434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85724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20014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543041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1885939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7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5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3" indent="-171449" algn="l" defTabSz="685796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4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2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0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8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6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5" algn="l" defTabSz="685796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slide" Target="slide40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5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7.wdp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microsoft.com/office/2007/relationships/hdphoto" Target="../media/hdphoto9.wdp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A830961-5AC6-27C0-4AC6-740EA0BB7D53}"/>
              </a:ext>
            </a:extLst>
          </p:cNvPr>
          <p:cNvSpPr/>
          <p:nvPr/>
        </p:nvSpPr>
        <p:spPr>
          <a:xfrm>
            <a:off x="1241478" y="1905801"/>
            <a:ext cx="7113251" cy="1078365"/>
          </a:xfrm>
          <a:prstGeom prst="rect">
            <a:avLst/>
          </a:prstGeom>
          <a:noFill/>
          <a:ln w="9525"/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B0DB13-9784-21B1-D35E-7EDFD957A69F}"/>
              </a:ext>
            </a:extLst>
          </p:cNvPr>
          <p:cNvSpPr>
            <a:spLocks noGrp="1"/>
          </p:cNvSpPr>
          <p:nvPr>
            <p:ph type="ctrTitle" sz="quarter"/>
          </p:nvPr>
        </p:nvSpPr>
        <p:spPr>
          <a:xfrm>
            <a:off x="1279978" y="1934678"/>
            <a:ext cx="7036430" cy="1010988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R&amp;D PJ </a:t>
            </a:r>
            <a:r>
              <a:rPr lang="ko-KR" altLang="en-US" sz="3600" b="1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관리 시스템 </a:t>
            </a:r>
            <a:r>
              <a:rPr lang="en-US" altLang="ko-KR" sz="3600" b="1" spc="0" dirty="0">
                <a:effectLst/>
                <a:latin typeface="휴먼모음T" panose="02030504000101010101" pitchFamily="18" charset="-127"/>
                <a:ea typeface="휴먼모음T" panose="02030504000101010101" pitchFamily="18" charset="-127"/>
              </a:rPr>
              <a:t>Overview</a:t>
            </a:r>
            <a:endParaRPr lang="ko-KR" altLang="en-US" sz="480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8E2CC4E-7ED3-6BB6-D1EF-4B493F0E2FB2}"/>
              </a:ext>
            </a:extLst>
          </p:cNvPr>
          <p:cNvSpPr txBox="1">
            <a:spLocks/>
          </p:cNvSpPr>
          <p:nvPr/>
        </p:nvSpPr>
        <p:spPr>
          <a:xfrm>
            <a:off x="2897114" y="4801869"/>
            <a:ext cx="3801978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ER&amp;S, Inc.    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  창  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0718BF9A-D2E2-509A-BD19-6A14B5368E95}"/>
              </a:ext>
            </a:extLst>
          </p:cNvPr>
          <p:cNvSpPr txBox="1">
            <a:spLocks/>
          </p:cNvSpPr>
          <p:nvPr/>
        </p:nvSpPr>
        <p:spPr>
          <a:xfrm>
            <a:off x="3426594" y="3742189"/>
            <a:ext cx="2743199" cy="415022"/>
          </a:xfrm>
          <a:prstGeom prst="rect">
            <a:avLst/>
          </a:prstGeom>
        </p:spPr>
        <p:txBody>
          <a:bodyPr tIns="42351" rIns="84705" bIns="42351"/>
          <a:lstStyle>
            <a:lvl1pPr algn="ctr" defTabSz="914377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83AFB-FB63-E7D8-34CF-5054C5EE203F}"/>
              </a:ext>
            </a:extLst>
          </p:cNvPr>
          <p:cNvSpPr txBox="1"/>
          <p:nvPr/>
        </p:nvSpPr>
        <p:spPr>
          <a:xfrm>
            <a:off x="8001002" y="6355700"/>
            <a:ext cx="1691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cbkim@erns.co.kr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92406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473" y="935729"/>
            <a:ext cx="5789060" cy="1114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5" name="Picture 36"/>
          <p:cNvPicPr>
            <a:picLocks noChangeAspect="1" noChangeArrowheads="1"/>
          </p:cNvPicPr>
          <p:nvPr/>
        </p:nvPicPr>
        <p:blipFill>
          <a:blip r:embed="rId3" cstate="print"/>
          <a:srcRect l="1093" t="17627" r="2723" b="18735"/>
          <a:stretch>
            <a:fillRect/>
          </a:stretch>
        </p:blipFill>
        <p:spPr bwMode="auto">
          <a:xfrm>
            <a:off x="934131" y="1961977"/>
            <a:ext cx="5799233" cy="2705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4342" y="3970307"/>
            <a:ext cx="5934109" cy="2440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6337261" y="1150028"/>
            <a:ext cx="792205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Milestone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16553" y="2346409"/>
            <a:ext cx="1715534" cy="267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Bar-chart / Gantt-Chart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72188" y="5096247"/>
            <a:ext cx="949299" cy="442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Precedence</a:t>
            </a:r>
          </a:p>
          <a:p>
            <a:r>
              <a:rPr lang="en-US" altLang="ko-KR" sz="1138" dirty="0">
                <a:latin typeface="휴먼모음T" pitchFamily="18" charset="-127"/>
                <a:ea typeface="휴먼모음T" pitchFamily="18" charset="-127"/>
              </a:rPr>
              <a:t>(ADM/PDM)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3E7A0-C390-D43F-48F9-10AA84F9F7EB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3A68D-EEE9-8E21-C614-B1CD9C0B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>
            <a:extLst>
              <a:ext uri="{FF2B5EF4-FFF2-40B4-BE49-F238E27FC236}">
                <a16:creationId xmlns:a16="http://schemas.microsoft.com/office/drawing/2014/main" id="{239983C3-CFEE-5E1C-267C-D6BAD7421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08" y="1414313"/>
            <a:ext cx="9319383" cy="3186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8C9FE-1C14-8D57-6CDB-AA120643EEFC}"/>
              </a:ext>
            </a:extLst>
          </p:cNvPr>
          <p:cNvSpPr txBox="1"/>
          <p:nvPr/>
        </p:nvSpPr>
        <p:spPr>
          <a:xfrm>
            <a:off x="365712" y="277363"/>
            <a:ext cx="167616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Activity </a:t>
            </a:r>
            <a:r>
              <a:rPr lang="ko-KR" altLang="en-US" sz="1463" b="1" dirty="0"/>
              <a:t>관리 기법</a:t>
            </a:r>
          </a:p>
        </p:txBody>
      </p:sp>
    </p:spTree>
    <p:extLst>
      <p:ext uri="{BB962C8B-B14F-4D97-AF65-F5344CB8AC3E}">
        <p14:creationId xmlns:p14="http://schemas.microsoft.com/office/powerpoint/2010/main" val="290504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D50F-5E6D-6C6B-969E-3AB874B8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D671E9-CA4C-5ED9-CE4A-FCA84BE55B8E}"/>
              </a:ext>
            </a:extLst>
          </p:cNvPr>
          <p:cNvSpPr txBox="1"/>
          <p:nvPr/>
        </p:nvSpPr>
        <p:spPr>
          <a:xfrm>
            <a:off x="9885" y="286802"/>
            <a:ext cx="2874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 Type</a:t>
            </a:r>
            <a:r>
              <a:rPr lang="ko-KR" altLang="en-US" b="1" dirty="0"/>
              <a:t>별 관리항목</a:t>
            </a:r>
            <a:endParaRPr lang="ko-KR" altLang="en-US" sz="2000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966707-1DC4-F431-ECAE-60731CD8272A}"/>
              </a:ext>
            </a:extLst>
          </p:cNvPr>
          <p:cNvGrpSpPr/>
          <p:nvPr/>
        </p:nvGrpSpPr>
        <p:grpSpPr>
          <a:xfrm>
            <a:off x="462012" y="1299411"/>
            <a:ext cx="8970745" cy="4806727"/>
            <a:chOff x="742753" y="1636544"/>
            <a:chExt cx="8288952" cy="4148568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6359C39-0F0E-6E69-269B-94ED42230EA3}"/>
                </a:ext>
              </a:extLst>
            </p:cNvPr>
            <p:cNvSpPr/>
            <p:nvPr/>
          </p:nvSpPr>
          <p:spPr>
            <a:xfrm>
              <a:off x="7611839" y="1644518"/>
              <a:ext cx="1392472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E9B853-EE92-C50C-3AF1-D4FADB1D9A3E}"/>
                </a:ext>
              </a:extLst>
            </p:cNvPr>
            <p:cNvSpPr/>
            <p:nvPr/>
          </p:nvSpPr>
          <p:spPr>
            <a:xfrm>
              <a:off x="5078070" y="1636544"/>
              <a:ext cx="1426142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AD5F4A4-F0BF-8265-7E65-09E4117DB565}"/>
                </a:ext>
              </a:extLst>
            </p:cNvPr>
            <p:cNvSpPr/>
            <p:nvPr/>
          </p:nvSpPr>
          <p:spPr>
            <a:xfrm>
              <a:off x="3417172" y="1644518"/>
              <a:ext cx="1367366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C4D5837-B488-707B-C7FC-6DB8C71BD469}"/>
                </a:ext>
              </a:extLst>
            </p:cNvPr>
            <p:cNvSpPr/>
            <p:nvPr/>
          </p:nvSpPr>
          <p:spPr>
            <a:xfrm>
              <a:off x="1780381" y="1644518"/>
              <a:ext cx="1525054" cy="3302867"/>
            </a:xfrm>
            <a:prstGeom prst="roundRect">
              <a:avLst>
                <a:gd name="adj" fmla="val 7200"/>
              </a:avLst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F4301D-AA72-2E10-9853-8D2291EA55FF}"/>
                </a:ext>
              </a:extLst>
            </p:cNvPr>
            <p:cNvSpPr txBox="1"/>
            <p:nvPr/>
          </p:nvSpPr>
          <p:spPr>
            <a:xfrm>
              <a:off x="2027936" y="1730422"/>
              <a:ext cx="1035636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중</a:t>
              </a:r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.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대형 과제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E7F957-D313-4F2F-89E9-56FA89BA753B}"/>
                </a:ext>
              </a:extLst>
            </p:cNvPr>
            <p:cNvSpPr txBox="1"/>
            <p:nvPr/>
          </p:nvSpPr>
          <p:spPr>
            <a:xfrm>
              <a:off x="2092688" y="207693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장기간</a:t>
              </a:r>
              <a:r>
                <a:rPr lang="en-US" altLang="ko-KR" sz="1100" b="1" dirty="0">
                  <a:latin typeface="+mj-ea"/>
                  <a:ea typeface="+mj-ea"/>
                </a:rPr>
                <a:t> </a:t>
              </a: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다수 연구원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98AD7-2950-6C30-2909-24289A961F8A}"/>
                </a:ext>
              </a:extLst>
            </p:cNvPr>
            <p:cNvSpPr txBox="1"/>
            <p:nvPr/>
          </p:nvSpPr>
          <p:spPr>
            <a:xfrm>
              <a:off x="3585408" y="1712692"/>
              <a:ext cx="940840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소규모과제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ADBB1-1015-EAF1-7915-D8A961F6BFC0}"/>
                </a:ext>
              </a:extLst>
            </p:cNvPr>
            <p:cNvSpPr txBox="1"/>
            <p:nvPr/>
          </p:nvSpPr>
          <p:spPr>
            <a:xfrm>
              <a:off x="3597154" y="2059200"/>
              <a:ext cx="9509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비교적 단기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55D52E-C731-1527-739C-AB91518C3630}"/>
                </a:ext>
              </a:extLst>
            </p:cNvPr>
            <p:cNvSpPr txBox="1"/>
            <p:nvPr/>
          </p:nvSpPr>
          <p:spPr>
            <a:xfrm>
              <a:off x="5183117" y="1726964"/>
              <a:ext cx="1189677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수탁</a:t>
              </a:r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정부과제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AC243-B3A3-D25D-7CE8-A8DA4899DE6F}"/>
                </a:ext>
              </a:extLst>
            </p:cNvPr>
            <p:cNvSpPr txBox="1"/>
            <p:nvPr/>
          </p:nvSpPr>
          <p:spPr>
            <a:xfrm>
              <a:off x="5324891" y="2073472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중</a:t>
              </a:r>
              <a:r>
                <a:rPr lang="en-US" altLang="ko-KR" sz="1100" b="1" dirty="0">
                  <a:latin typeface="+mj-ea"/>
                  <a:ea typeface="+mj-ea"/>
                </a:rPr>
                <a:t>.</a:t>
              </a:r>
              <a:r>
                <a:rPr lang="ko-KR" altLang="en-US" sz="1100" b="1" dirty="0">
                  <a:latin typeface="+mj-ea"/>
                  <a:ea typeface="+mj-ea"/>
                </a:rPr>
                <a:t>장기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1878F7-DF12-820C-DD98-CA0F3B98016B}"/>
                </a:ext>
              </a:extLst>
            </p:cNvPr>
            <p:cNvSpPr txBox="1"/>
            <p:nvPr/>
          </p:nvSpPr>
          <p:spPr>
            <a:xfrm>
              <a:off x="7784002" y="1726972"/>
              <a:ext cx="1003346" cy="25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>
                  <a:solidFill>
                    <a:srgbClr val="002060"/>
                  </a:solidFill>
                  <a:latin typeface="+mj-ea"/>
                  <a:ea typeface="+mj-ea"/>
                </a:rPr>
                <a:t>Task</a:t>
              </a:r>
              <a:r>
                <a:rPr lang="ko-KR" altLang="en-US" sz="1300" b="1" dirty="0">
                  <a:solidFill>
                    <a:srgbClr val="002060"/>
                  </a:solidFill>
                  <a:latin typeface="+mj-ea"/>
                  <a:ea typeface="+mj-ea"/>
                </a:rPr>
                <a:t>형 과제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32F7BC-0143-8351-D305-2954121E8922}"/>
                </a:ext>
              </a:extLst>
            </p:cNvPr>
            <p:cNvSpPr txBox="1"/>
            <p:nvPr/>
          </p:nvSpPr>
          <p:spPr>
            <a:xfrm>
              <a:off x="7832608" y="207348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단기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소수 연구원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72F504-611D-B22E-79C8-A97CF5F46716}"/>
                </a:ext>
              </a:extLst>
            </p:cNvPr>
            <p:cNvSpPr txBox="1"/>
            <p:nvPr/>
          </p:nvSpPr>
          <p:spPr>
            <a:xfrm>
              <a:off x="1987925" y="2776752"/>
              <a:ext cx="109036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마일스톤 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Bar-chart</a:t>
              </a:r>
              <a:r>
                <a:rPr lang="ko-KR" altLang="en-US" sz="1100" b="1" dirty="0">
                  <a:latin typeface="+mj-ea"/>
                  <a:ea typeface="+mj-ea"/>
                </a:rPr>
                <a:t>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PERT/CPM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66E99E-25B0-0F05-B812-F95154BEE1ED}"/>
                </a:ext>
              </a:extLst>
            </p:cNvPr>
            <p:cNvSpPr txBox="1"/>
            <p:nvPr/>
          </p:nvSpPr>
          <p:spPr>
            <a:xfrm>
              <a:off x="3579608" y="2838582"/>
              <a:ext cx="10903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마일스톤 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Task</a:t>
              </a:r>
              <a:r>
                <a:rPr lang="ko-KR" altLang="en-US" sz="1100" b="1" dirty="0">
                  <a:latin typeface="+mj-ea"/>
                  <a:ea typeface="+mj-ea"/>
                </a:rPr>
                <a:t>관리</a:t>
              </a:r>
              <a:endParaRPr lang="en-US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49F30F-EB91-1B32-1F38-737EF76EF434}"/>
                </a:ext>
              </a:extLst>
            </p:cNvPr>
            <p:cNvSpPr txBox="1"/>
            <p:nvPr/>
          </p:nvSpPr>
          <p:spPr>
            <a:xfrm>
              <a:off x="5216913" y="2856874"/>
              <a:ext cx="113845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Bar-chart </a:t>
              </a:r>
              <a:r>
                <a:rPr lang="ko-KR" altLang="en-US" sz="1100" b="1" dirty="0">
                  <a:latin typeface="+mj-ea"/>
                  <a:ea typeface="+mj-ea"/>
                </a:rPr>
                <a:t>일정</a:t>
              </a:r>
              <a:endParaRPr lang="en-US" altLang="ko-KR" sz="11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(Hierarchy)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5D3EBE-A537-ADE9-9D4E-F8098503E009}"/>
                </a:ext>
              </a:extLst>
            </p:cNvPr>
            <p:cNvSpPr txBox="1"/>
            <p:nvPr/>
          </p:nvSpPr>
          <p:spPr>
            <a:xfrm>
              <a:off x="7757636" y="2940701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착수일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종료일</a:t>
              </a:r>
              <a:endParaRPr lang="en-US" altLang="ko-KR" sz="1100" b="1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E25158-E280-8797-4E07-8EA1F023F0BC}"/>
                </a:ext>
              </a:extLst>
            </p:cNvPr>
            <p:cNvSpPr txBox="1"/>
            <p:nvPr/>
          </p:nvSpPr>
          <p:spPr>
            <a:xfrm>
              <a:off x="1935969" y="3675360"/>
              <a:ext cx="11176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비목별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기간별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C96880-648C-2B0C-4797-977C0F29658D}"/>
                </a:ext>
              </a:extLst>
            </p:cNvPr>
            <p:cNvSpPr txBox="1"/>
            <p:nvPr/>
          </p:nvSpPr>
          <p:spPr>
            <a:xfrm>
              <a:off x="5509501" y="3668043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비목별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6D6BB1-29DE-92DA-AF1C-60FC728E985F}"/>
                </a:ext>
              </a:extLst>
            </p:cNvPr>
            <p:cNvSpPr txBox="1"/>
            <p:nvPr/>
          </p:nvSpPr>
          <p:spPr>
            <a:xfrm>
              <a:off x="1782734" y="4263551"/>
              <a:ext cx="15167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참여기간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투입</a:t>
              </a:r>
              <a:r>
                <a:rPr lang="en-US" altLang="ko-KR" sz="1100" b="1" dirty="0">
                  <a:latin typeface="+mj-ea"/>
                  <a:ea typeface="+mj-ea"/>
                </a:rPr>
                <a:t>MH</a:t>
              </a:r>
            </a:p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담당업무 </a:t>
              </a:r>
              <a:r>
                <a:rPr lang="en-US" altLang="ko-KR" sz="1100" b="1" dirty="0">
                  <a:latin typeface="+mj-ea"/>
                  <a:ea typeface="+mj-ea"/>
                </a:rPr>
                <a:t>by</a:t>
              </a:r>
              <a:r>
                <a:rPr lang="ko-KR" altLang="en-US" sz="1100" b="1" dirty="0">
                  <a:latin typeface="+mj-ea"/>
                  <a:ea typeface="+mj-ea"/>
                </a:rPr>
                <a:t> </a:t>
              </a:r>
              <a:r>
                <a:rPr lang="en-US" altLang="ko-KR" sz="1100" b="1" dirty="0">
                  <a:latin typeface="+mj-ea"/>
                  <a:ea typeface="+mj-ea"/>
                </a:rPr>
                <a:t>Activity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4D62B-6818-60F8-2ABC-72B3F2391616}"/>
                </a:ext>
              </a:extLst>
            </p:cNvPr>
            <p:cNvSpPr txBox="1"/>
            <p:nvPr/>
          </p:nvSpPr>
          <p:spPr>
            <a:xfrm>
              <a:off x="3712909" y="4366444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참여여부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7544D9-8FD3-BDC4-D01D-2E17EFB00BAF}"/>
                </a:ext>
              </a:extLst>
            </p:cNvPr>
            <p:cNvSpPr txBox="1"/>
            <p:nvPr/>
          </p:nvSpPr>
          <p:spPr>
            <a:xfrm>
              <a:off x="5143207" y="4359368"/>
              <a:ext cx="1258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참여기간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참여율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341D23-75F4-9CB1-273E-37CDC25BA208}"/>
                </a:ext>
              </a:extLst>
            </p:cNvPr>
            <p:cNvSpPr txBox="1"/>
            <p:nvPr/>
          </p:nvSpPr>
          <p:spPr>
            <a:xfrm>
              <a:off x="8008107" y="4352445"/>
              <a:ext cx="607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>
                  <a:latin typeface="+mj-ea"/>
                  <a:ea typeface="+mj-ea"/>
                </a:rPr>
                <a:t>담당자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61561D-6A14-2B12-D14D-6B486C2E775F}"/>
                </a:ext>
              </a:extLst>
            </p:cNvPr>
            <p:cNvSpPr txBox="1"/>
            <p:nvPr/>
          </p:nvSpPr>
          <p:spPr>
            <a:xfrm>
              <a:off x="2776822" y="5459061"/>
              <a:ext cx="5184398" cy="270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latin typeface="+mj-ea"/>
                  <a:ea typeface="+mj-ea"/>
                </a:rPr>
                <a:t>연구성과</a:t>
              </a:r>
              <a:r>
                <a:rPr lang="en-US" altLang="ko-KR" sz="1100" b="1" dirty="0">
                  <a:latin typeface="+mj-ea"/>
                  <a:ea typeface="+mj-ea"/>
                </a:rPr>
                <a:t>, </a:t>
              </a:r>
              <a:r>
                <a:rPr lang="ko-KR" altLang="en-US" sz="1100" b="1" dirty="0">
                  <a:latin typeface="+mj-ea"/>
                  <a:ea typeface="+mj-ea"/>
                </a:rPr>
                <a:t>보고서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연구문서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논문</a:t>
              </a:r>
              <a:r>
                <a:rPr lang="en-US" altLang="ko-KR" sz="1100" b="1" dirty="0">
                  <a:latin typeface="+mj-ea"/>
                  <a:ea typeface="+mj-ea"/>
                </a:rPr>
                <a:t>,  </a:t>
              </a:r>
              <a:r>
                <a:rPr lang="ko-KR" altLang="en-US" sz="1100" b="1" dirty="0">
                  <a:latin typeface="+mj-ea"/>
                  <a:ea typeface="+mj-ea"/>
                </a:rPr>
                <a:t>지재권</a:t>
              </a:r>
              <a:r>
                <a:rPr lang="en-US" altLang="ko-KR" sz="1100" b="1" dirty="0">
                  <a:latin typeface="+mj-ea"/>
                  <a:ea typeface="+mj-ea"/>
                </a:rPr>
                <a:t>, ..</a:t>
              </a:r>
              <a:r>
                <a:rPr lang="ko-KR" altLang="en-US" sz="1100" b="1" dirty="0">
                  <a:latin typeface="+mj-ea"/>
                  <a:ea typeface="+mj-ea"/>
                </a:rPr>
                <a:t>  </a:t>
              </a:r>
              <a:r>
                <a:rPr lang="en-US" altLang="ko-KR" sz="1100" b="1" dirty="0">
                  <a:latin typeface="+mj-ea"/>
                  <a:ea typeface="+mj-ea"/>
                </a:rPr>
                <a:t>by Project, Milestone, Activity, Task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B67BF-4D38-3D91-7260-CFEC98EF33B9}"/>
                </a:ext>
              </a:extLst>
            </p:cNvPr>
            <p:cNvSpPr txBox="1"/>
            <p:nvPr/>
          </p:nvSpPr>
          <p:spPr>
            <a:xfrm>
              <a:off x="826283" y="5053385"/>
              <a:ext cx="931953" cy="664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정성적 정보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endParaRPr lang="en-US" altLang="ko-KR" sz="20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산출물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91264-4966-3B7B-AAC1-3F66CCAF8648}"/>
                </a:ext>
              </a:extLst>
            </p:cNvPr>
            <p:cNvSpPr txBox="1"/>
            <p:nvPr/>
          </p:nvSpPr>
          <p:spPr>
            <a:xfrm>
              <a:off x="958935" y="2929161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일정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1AAE31-1E63-5D9D-B321-E0F736B5CB58}"/>
                </a:ext>
              </a:extLst>
            </p:cNvPr>
            <p:cNvSpPr txBox="1"/>
            <p:nvPr/>
          </p:nvSpPr>
          <p:spPr>
            <a:xfrm>
              <a:off x="964517" y="3648793"/>
              <a:ext cx="4924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예산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CD4F4-32CB-B3D5-3B8E-7CBF92CE1B62}"/>
                </a:ext>
              </a:extLst>
            </p:cNvPr>
            <p:cNvSpPr txBox="1"/>
            <p:nvPr/>
          </p:nvSpPr>
          <p:spPr>
            <a:xfrm>
              <a:off x="893679" y="4275445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연구원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200" b="1" dirty="0">
                  <a:latin typeface="+mj-ea"/>
                  <a:ea typeface="+mj-ea"/>
                </a:rPr>
                <a:t>(</a:t>
              </a:r>
              <a:r>
                <a:rPr lang="ko-KR" altLang="en-US" sz="1200" b="1" dirty="0">
                  <a:latin typeface="+mj-ea"/>
                  <a:ea typeface="+mj-ea"/>
                </a:rPr>
                <a:t>이력</a:t>
              </a:r>
              <a:r>
                <a:rPr lang="en-US" altLang="ko-KR" sz="1200" b="1" dirty="0">
                  <a:latin typeface="+mj-ea"/>
                  <a:ea typeface="+mj-ea"/>
                </a:rPr>
                <a:t>)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91BCB30-162D-8AE0-350F-87D319A5847D}"/>
                </a:ext>
              </a:extLst>
            </p:cNvPr>
            <p:cNvSpPr/>
            <p:nvPr/>
          </p:nvSpPr>
          <p:spPr>
            <a:xfrm>
              <a:off x="1832491" y="2719098"/>
              <a:ext cx="1430489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927C919-5F45-6033-E0B8-39B26DBDB69B}"/>
                </a:ext>
              </a:extLst>
            </p:cNvPr>
            <p:cNvSpPr/>
            <p:nvPr/>
          </p:nvSpPr>
          <p:spPr>
            <a:xfrm>
              <a:off x="3504557" y="2719097"/>
              <a:ext cx="1165413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47FB34F-1E3A-1576-E706-5EB05335E108}"/>
                </a:ext>
              </a:extLst>
            </p:cNvPr>
            <p:cNvSpPr/>
            <p:nvPr/>
          </p:nvSpPr>
          <p:spPr>
            <a:xfrm>
              <a:off x="5152299" y="2719097"/>
              <a:ext cx="127999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FC3E7782-1BE7-14F1-313F-A1ADAE2B94A0}"/>
                </a:ext>
              </a:extLst>
            </p:cNvPr>
            <p:cNvSpPr/>
            <p:nvPr/>
          </p:nvSpPr>
          <p:spPr>
            <a:xfrm>
              <a:off x="7719029" y="2719096"/>
              <a:ext cx="116597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7705857-BC25-1E79-EB71-ADDA684C2350}"/>
                </a:ext>
              </a:extLst>
            </p:cNvPr>
            <p:cNvSpPr/>
            <p:nvPr/>
          </p:nvSpPr>
          <p:spPr>
            <a:xfrm>
              <a:off x="1832477" y="3626496"/>
              <a:ext cx="1430489" cy="3297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BE0C896-7D8C-5FC0-346A-CB56CEDEFFE3}"/>
                </a:ext>
              </a:extLst>
            </p:cNvPr>
            <p:cNvSpPr/>
            <p:nvPr/>
          </p:nvSpPr>
          <p:spPr>
            <a:xfrm>
              <a:off x="5152298" y="3607246"/>
              <a:ext cx="1279990" cy="3297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3CB9C10-E7E5-6DEF-E5DA-AC1409E9D2C6}"/>
                </a:ext>
              </a:extLst>
            </p:cNvPr>
            <p:cNvSpPr/>
            <p:nvPr/>
          </p:nvSpPr>
          <p:spPr>
            <a:xfrm>
              <a:off x="1832477" y="4150085"/>
              <a:ext cx="1430489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C0CB04C-11B7-C8FB-81B2-C51DFD27BBF3}"/>
                </a:ext>
              </a:extLst>
            </p:cNvPr>
            <p:cNvSpPr/>
            <p:nvPr/>
          </p:nvSpPr>
          <p:spPr>
            <a:xfrm>
              <a:off x="3496107" y="4150085"/>
              <a:ext cx="1165413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F535F71-BACB-2536-79D7-367DA2E85804}"/>
                </a:ext>
              </a:extLst>
            </p:cNvPr>
            <p:cNvSpPr/>
            <p:nvPr/>
          </p:nvSpPr>
          <p:spPr>
            <a:xfrm>
              <a:off x="5137354" y="4150084"/>
              <a:ext cx="127999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BDC63B4-F27F-7CEE-9CC6-AAF135D015DD}"/>
                </a:ext>
              </a:extLst>
            </p:cNvPr>
            <p:cNvSpPr/>
            <p:nvPr/>
          </p:nvSpPr>
          <p:spPr>
            <a:xfrm>
              <a:off x="7719028" y="4150084"/>
              <a:ext cx="1165970" cy="65781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57BF1591-A5C0-3346-9233-368A170E8537}"/>
                </a:ext>
              </a:extLst>
            </p:cNvPr>
            <p:cNvSpPr/>
            <p:nvPr/>
          </p:nvSpPr>
          <p:spPr>
            <a:xfrm>
              <a:off x="1823616" y="5016088"/>
              <a:ext cx="7193641" cy="293443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1B5B7BF4-45CA-A3AD-BA0B-6742B60E7D58}"/>
                </a:ext>
              </a:extLst>
            </p:cNvPr>
            <p:cNvCxnSpPr/>
            <p:nvPr/>
          </p:nvCxnSpPr>
          <p:spPr>
            <a:xfrm>
              <a:off x="6699182" y="2156059"/>
              <a:ext cx="5760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1DC3E21-9646-836E-6239-5FBE4B959AEC}"/>
                </a:ext>
              </a:extLst>
            </p:cNvPr>
            <p:cNvCxnSpPr/>
            <p:nvPr/>
          </p:nvCxnSpPr>
          <p:spPr>
            <a:xfrm>
              <a:off x="6716830" y="3752248"/>
              <a:ext cx="5760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9C34C9-E076-C132-40CB-85A82C85C500}"/>
                </a:ext>
              </a:extLst>
            </p:cNvPr>
            <p:cNvSpPr txBox="1"/>
            <p:nvPr/>
          </p:nvSpPr>
          <p:spPr>
            <a:xfrm>
              <a:off x="835194" y="210133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관리</a:t>
              </a:r>
              <a:endParaRPr lang="en-US" altLang="ko-KR" sz="1200" b="1" dirty="0"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latin typeface="+mj-ea"/>
                  <a:ea typeface="+mj-ea"/>
                </a:rPr>
                <a:t>항목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007564-02B4-91C9-0BB4-55275C06B3B9}"/>
                </a:ext>
              </a:extLst>
            </p:cNvPr>
            <p:cNvSpPr txBox="1"/>
            <p:nvPr/>
          </p:nvSpPr>
          <p:spPr>
            <a:xfrm>
              <a:off x="1206674" y="1729925"/>
              <a:ext cx="489497" cy="398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PJT</a:t>
              </a:r>
            </a:p>
            <a:p>
              <a:pPr algn="ctr"/>
              <a:r>
                <a:rPr lang="en-US" altLang="ko-KR" sz="1200" b="1" dirty="0">
                  <a:solidFill>
                    <a:srgbClr val="002060"/>
                  </a:solidFill>
                  <a:latin typeface="+mj-ea"/>
                  <a:ea typeface="+mj-ea"/>
                </a:rPr>
                <a:t>Type</a:t>
              </a:r>
              <a:endParaRPr lang="ko-KR" altLang="en-US" sz="1200" b="1" dirty="0">
                <a:solidFill>
                  <a:srgbClr val="002060"/>
                </a:solidFill>
                <a:latin typeface="+mj-ea"/>
                <a:ea typeface="+mj-ea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8868EF5-8990-1DD3-5C8C-C28FE33F9465}"/>
                </a:ext>
              </a:extLst>
            </p:cNvPr>
            <p:cNvCxnSpPr>
              <a:cxnSpLocks/>
            </p:cNvCxnSpPr>
            <p:nvPr/>
          </p:nvCxnSpPr>
          <p:spPr>
            <a:xfrm>
              <a:off x="982386" y="1849985"/>
              <a:ext cx="612099" cy="526285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D4560524-EFFB-BBD1-DD9A-0104B0E17E7D}"/>
                </a:ext>
              </a:extLst>
            </p:cNvPr>
            <p:cNvCxnSpPr/>
            <p:nvPr/>
          </p:nvCxnSpPr>
          <p:spPr>
            <a:xfrm flipV="1">
              <a:off x="757103" y="2576606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0D9FDC49-527E-B049-FE89-9B62D07D27F0}"/>
                </a:ext>
              </a:extLst>
            </p:cNvPr>
            <p:cNvCxnSpPr/>
            <p:nvPr/>
          </p:nvCxnSpPr>
          <p:spPr>
            <a:xfrm flipV="1">
              <a:off x="773234" y="3486750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61710DC-A19E-706D-1677-5414D0BF53A5}"/>
                </a:ext>
              </a:extLst>
            </p:cNvPr>
            <p:cNvCxnSpPr/>
            <p:nvPr/>
          </p:nvCxnSpPr>
          <p:spPr>
            <a:xfrm flipV="1">
              <a:off x="742753" y="4062665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26217FE-19E1-AB9C-298C-A20961E36F48}"/>
                </a:ext>
              </a:extLst>
            </p:cNvPr>
            <p:cNvCxnSpPr/>
            <p:nvPr/>
          </p:nvCxnSpPr>
          <p:spPr>
            <a:xfrm flipV="1">
              <a:off x="784497" y="4947385"/>
              <a:ext cx="8247208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C4F7188-712F-75F3-8BE8-2418308384DB}"/>
                </a:ext>
              </a:extLst>
            </p:cNvPr>
            <p:cNvSpPr txBox="1"/>
            <p:nvPr/>
          </p:nvSpPr>
          <p:spPr>
            <a:xfrm>
              <a:off x="4546179" y="5009026"/>
              <a:ext cx="1032673" cy="270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>
                  <a:latin typeface="+mj-ea"/>
                  <a:ea typeface="+mj-ea"/>
                </a:rPr>
                <a:t>Issue  &amp;</a:t>
              </a:r>
              <a:r>
                <a:rPr lang="ko-KR" altLang="en-US" sz="1100" b="1" dirty="0">
                  <a:latin typeface="+mj-ea"/>
                  <a:ea typeface="+mj-ea"/>
                </a:rPr>
                <a:t>  </a:t>
              </a:r>
              <a:r>
                <a:rPr lang="en-US" altLang="ko-KR" sz="1100" b="1" dirty="0">
                  <a:latin typeface="+mj-ea"/>
                  <a:ea typeface="+mj-ea"/>
                </a:rPr>
                <a:t>Risk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7CD35E-464F-6225-F1B5-F5D3D98DE0FF}"/>
                </a:ext>
              </a:extLst>
            </p:cNvPr>
            <p:cNvSpPr/>
            <p:nvPr/>
          </p:nvSpPr>
          <p:spPr>
            <a:xfrm>
              <a:off x="1823616" y="5442277"/>
              <a:ext cx="7193641" cy="342835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34CD6E-AFDB-1D5A-51CA-3DEE43CE24EF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3984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981B7-010D-1B4C-B0CD-EBF185C8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30A058E-F40B-6005-DF7B-B98722DB1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9" t="21641" r="12796" b="44281"/>
          <a:stretch/>
        </p:blipFill>
        <p:spPr>
          <a:xfrm>
            <a:off x="163144" y="868051"/>
            <a:ext cx="7248310" cy="2650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C6428B0-063F-6636-CA44-E41C97E0F44A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13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9EC1C-DD2D-DC75-A273-3A378D6DA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9" r="3097" b="22772"/>
          <a:stretch/>
        </p:blipFill>
        <p:spPr>
          <a:xfrm>
            <a:off x="4719375" y="2982838"/>
            <a:ext cx="4915513" cy="3426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8FED82-3F78-D2BC-DCD3-92BBFE99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89" t="15945" r="2599" b="3769"/>
          <a:stretch/>
        </p:blipFill>
        <p:spPr bwMode="auto">
          <a:xfrm>
            <a:off x="457299" y="3305158"/>
            <a:ext cx="3787441" cy="29056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503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다리꼴 12">
            <a:extLst>
              <a:ext uri="{FF2B5EF4-FFF2-40B4-BE49-F238E27FC236}">
                <a16:creationId xmlns:a16="http://schemas.microsoft.com/office/drawing/2014/main" id="{E005E625-83E8-59D7-822C-ADF34EE29DA1}"/>
              </a:ext>
            </a:extLst>
          </p:cNvPr>
          <p:cNvSpPr/>
          <p:nvPr/>
        </p:nvSpPr>
        <p:spPr>
          <a:xfrm>
            <a:off x="3021650" y="2901979"/>
            <a:ext cx="3119266" cy="582848"/>
          </a:xfrm>
          <a:prstGeom prst="trapezoid">
            <a:avLst>
              <a:gd name="adj" fmla="val 54572"/>
            </a:avLst>
          </a:prstGeom>
          <a:solidFill>
            <a:schemeClr val="bg1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사다리꼴 13">
            <a:extLst>
              <a:ext uri="{FF2B5EF4-FFF2-40B4-BE49-F238E27FC236}">
                <a16:creationId xmlns:a16="http://schemas.microsoft.com/office/drawing/2014/main" id="{3A70990B-90A6-3B96-C11B-55D9B4080D2B}"/>
              </a:ext>
            </a:extLst>
          </p:cNvPr>
          <p:cNvSpPr/>
          <p:nvPr/>
        </p:nvSpPr>
        <p:spPr>
          <a:xfrm>
            <a:off x="2405219" y="4019618"/>
            <a:ext cx="4342088" cy="660756"/>
          </a:xfrm>
          <a:prstGeom prst="trapezoid">
            <a:avLst>
              <a:gd name="adj" fmla="val 54572"/>
            </a:avLst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CDCA3532-57D2-5BEB-9BA8-E5C148B5FE9E}"/>
              </a:ext>
            </a:extLst>
          </p:cNvPr>
          <p:cNvSpPr/>
          <p:nvPr/>
        </p:nvSpPr>
        <p:spPr>
          <a:xfrm>
            <a:off x="1680409" y="5233023"/>
            <a:ext cx="5775156" cy="759750"/>
          </a:xfrm>
          <a:prstGeom prst="trapezoid">
            <a:avLst>
              <a:gd name="adj" fmla="val 54572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F7CFA3DE-A172-AA84-3FD3-D1C41595F729}"/>
              </a:ext>
            </a:extLst>
          </p:cNvPr>
          <p:cNvSpPr/>
          <p:nvPr/>
        </p:nvSpPr>
        <p:spPr>
          <a:xfrm>
            <a:off x="3589077" y="1821252"/>
            <a:ext cx="2004338" cy="582848"/>
          </a:xfrm>
          <a:prstGeom prst="trapezoid">
            <a:avLst>
              <a:gd name="adj" fmla="val 5457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AB037F-7959-A818-7DA4-783FC110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F90A6-1693-4927-8A14-8213C2316BF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DE1C9-0353-FEB2-056C-4F0FB6447890}"/>
              </a:ext>
            </a:extLst>
          </p:cNvPr>
          <p:cNvSpPr txBox="1"/>
          <p:nvPr/>
        </p:nvSpPr>
        <p:spPr>
          <a:xfrm>
            <a:off x="4152664" y="19607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경영진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DE18-F5E1-7E06-4350-4FCEFADD293D}"/>
              </a:ext>
            </a:extLst>
          </p:cNvPr>
          <p:cNvSpPr txBox="1"/>
          <p:nvPr/>
        </p:nvSpPr>
        <p:spPr>
          <a:xfrm>
            <a:off x="3871981" y="2503776"/>
            <a:ext cx="1439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Summary Status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2A51E-8794-87B3-254A-7340EBFF2AF1}"/>
              </a:ext>
            </a:extLst>
          </p:cNvPr>
          <p:cNvSpPr txBox="1"/>
          <p:nvPr/>
        </p:nvSpPr>
        <p:spPr>
          <a:xfrm>
            <a:off x="3864923" y="30175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팀장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부서장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EBF5B0-7DE1-75E0-F4AE-633114F0F87E}"/>
              </a:ext>
            </a:extLst>
          </p:cNvPr>
          <p:cNvSpPr txBox="1"/>
          <p:nvPr/>
        </p:nvSpPr>
        <p:spPr>
          <a:xfrm>
            <a:off x="4162280" y="416431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PM, PL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5063A-2B54-C1B7-78E7-9A23C27C665C}"/>
              </a:ext>
            </a:extLst>
          </p:cNvPr>
          <p:cNvSpPr txBox="1"/>
          <p:nvPr/>
        </p:nvSpPr>
        <p:spPr>
          <a:xfrm>
            <a:off x="4110155" y="54250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연 구 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EE9718-7743-D6C2-6129-01150B747C70}"/>
              </a:ext>
            </a:extLst>
          </p:cNvPr>
          <p:cNvSpPr txBox="1"/>
          <p:nvPr/>
        </p:nvSpPr>
        <p:spPr>
          <a:xfrm>
            <a:off x="3918664" y="3590700"/>
            <a:ext cx="1452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Milestone Status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DDD7CF-85E4-DD45-DC76-5D9E3C1211A8}"/>
              </a:ext>
            </a:extLst>
          </p:cNvPr>
          <p:cNvSpPr txBox="1"/>
          <p:nvPr/>
        </p:nvSpPr>
        <p:spPr>
          <a:xfrm>
            <a:off x="3761476" y="4800344"/>
            <a:ext cx="176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Activity/Task</a:t>
            </a:r>
            <a:r>
              <a:rPr lang="ko-KR" altLang="en-US" sz="1400" dirty="0"/>
              <a:t> </a:t>
            </a:r>
            <a:r>
              <a:rPr lang="en-US" altLang="ko-KR" sz="1400" dirty="0"/>
              <a:t> Status</a:t>
            </a:r>
            <a:endParaRPr lang="ko-KR" altLang="en-US" sz="14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16898F5-2E9B-2A7B-5F01-0A232F3DA4C5}"/>
              </a:ext>
            </a:extLst>
          </p:cNvPr>
          <p:cNvCxnSpPr/>
          <p:nvPr/>
        </p:nvCxnSpPr>
        <p:spPr>
          <a:xfrm flipV="1">
            <a:off x="1472665" y="1821252"/>
            <a:ext cx="0" cy="4171521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42663CF-3ADE-2AAF-E8F8-161696E6BE7C}"/>
              </a:ext>
            </a:extLst>
          </p:cNvPr>
          <p:cNvSpPr txBox="1"/>
          <p:nvPr/>
        </p:nvSpPr>
        <p:spPr>
          <a:xfrm>
            <a:off x="1115035" y="3448156"/>
            <a:ext cx="715260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Level</a:t>
            </a:r>
          </a:p>
          <a:p>
            <a:pPr algn="ctr"/>
            <a:r>
              <a:rPr lang="en-US" altLang="ko-KR" sz="1400" dirty="0"/>
              <a:t>Of</a:t>
            </a:r>
          </a:p>
          <a:p>
            <a:pPr algn="ctr"/>
            <a:r>
              <a:rPr lang="en-US" altLang="ko-KR" sz="1400" dirty="0"/>
              <a:t>Details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737AD8-EAFC-3105-86EB-BB72BD315C77}"/>
              </a:ext>
            </a:extLst>
          </p:cNvPr>
          <p:cNvSpPr txBox="1"/>
          <p:nvPr/>
        </p:nvSpPr>
        <p:spPr>
          <a:xfrm>
            <a:off x="6043604" y="2223043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전체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Progress Summary, Issue &amp; Risk 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A1B939-F17D-D78D-01A4-EA24F362E9C4}"/>
              </a:ext>
            </a:extLst>
          </p:cNvPr>
          <p:cNvSpPr txBox="1"/>
          <p:nvPr/>
        </p:nvSpPr>
        <p:spPr>
          <a:xfrm>
            <a:off x="6597032" y="3314344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소속</a:t>
            </a:r>
            <a:r>
              <a:rPr lang="en-US" altLang="ko-KR" sz="1400" dirty="0"/>
              <a:t> 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Progress Details, Issue &amp; Risk 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BFF363-D918-9C22-2FB5-26B7E9269704}"/>
              </a:ext>
            </a:extLst>
          </p:cNvPr>
          <p:cNvSpPr txBox="1"/>
          <p:nvPr/>
        </p:nvSpPr>
        <p:spPr>
          <a:xfrm>
            <a:off x="7213463" y="4446346"/>
            <a:ext cx="1731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담당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Activity Details, Issue &amp; Risk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13D60-4277-BCF6-B261-125379633126}"/>
              </a:ext>
            </a:extLst>
          </p:cNvPr>
          <p:cNvSpPr txBox="1"/>
          <p:nvPr/>
        </p:nvSpPr>
        <p:spPr>
          <a:xfrm>
            <a:off x="0" y="293448"/>
            <a:ext cx="2380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공유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20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77069C-84ED-C86D-F981-6645DE4DB95F}"/>
              </a:ext>
            </a:extLst>
          </p:cNvPr>
          <p:cNvGrpSpPr/>
          <p:nvPr/>
        </p:nvGrpSpPr>
        <p:grpSpPr>
          <a:xfrm>
            <a:off x="85985" y="1039528"/>
            <a:ext cx="9734029" cy="5187638"/>
            <a:chOff x="85985" y="1039528"/>
            <a:chExt cx="9734029" cy="518763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1BB1F2E-E76A-0390-476A-9D495C1D2099}"/>
                </a:ext>
              </a:extLst>
            </p:cNvPr>
            <p:cNvGrpSpPr/>
            <p:nvPr/>
          </p:nvGrpSpPr>
          <p:grpSpPr>
            <a:xfrm>
              <a:off x="85985" y="1039528"/>
              <a:ext cx="9734029" cy="5187638"/>
              <a:chOff x="85985" y="1039528"/>
              <a:chExt cx="9734029" cy="5187638"/>
            </a:xfrm>
          </p:grpSpPr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5AC02021-8484-1EEF-E7EE-C57C69252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72" t="19914" r="18315" b="5550"/>
              <a:stretch/>
            </p:blipFill>
            <p:spPr bwMode="auto">
              <a:xfrm>
                <a:off x="85985" y="1039528"/>
                <a:ext cx="9734029" cy="5171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CFA17C2-3388-64A2-F8DA-E03DDE48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1511166"/>
                <a:ext cx="0" cy="4716000"/>
              </a:xfrm>
              <a:prstGeom prst="line">
                <a:avLst/>
              </a:prstGeom>
              <a:ln w="19050">
                <a:noFill/>
                <a:prstDash val="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F369C0-3AEE-22C5-9E0B-52BA15DC87E3}"/>
                  </a:ext>
                </a:extLst>
              </p:cNvPr>
              <p:cNvSpPr/>
              <p:nvPr/>
            </p:nvSpPr>
            <p:spPr>
              <a:xfrm>
                <a:off x="4966637" y="183842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9638818-A7B0-EBAB-4394-7A88B4EBED64}"/>
                  </a:ext>
                </a:extLst>
              </p:cNvPr>
              <p:cNvSpPr/>
              <p:nvPr/>
            </p:nvSpPr>
            <p:spPr>
              <a:xfrm>
                <a:off x="4952999" y="2358186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11ABA4E-6003-348A-F349-A3CA62091502}"/>
                  </a:ext>
                </a:extLst>
              </p:cNvPr>
              <p:cNvSpPr/>
              <p:nvPr/>
            </p:nvSpPr>
            <p:spPr>
              <a:xfrm>
                <a:off x="4970645" y="2885970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A923E26-9327-838E-721D-17DDE56AF794}"/>
                  </a:ext>
                </a:extLst>
              </p:cNvPr>
              <p:cNvSpPr/>
              <p:nvPr/>
            </p:nvSpPr>
            <p:spPr>
              <a:xfrm>
                <a:off x="4959420" y="341375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DD0B14-BCEB-0683-AC70-A53B0CC2EC01}"/>
                  </a:ext>
                </a:extLst>
              </p:cNvPr>
              <p:cNvSpPr/>
              <p:nvPr/>
            </p:nvSpPr>
            <p:spPr>
              <a:xfrm>
                <a:off x="4959420" y="3923889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9E7DC56-0D3A-8EFA-20CF-2A048C88DFAF}"/>
                  </a:ext>
                </a:extLst>
              </p:cNvPr>
              <p:cNvSpPr/>
              <p:nvPr/>
            </p:nvSpPr>
            <p:spPr>
              <a:xfrm>
                <a:off x="4964231" y="4459697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7B2AF5B-B5D0-B5C1-B14D-B92B23D29FF6}"/>
                  </a:ext>
                </a:extLst>
              </p:cNvPr>
              <p:cNvSpPr/>
              <p:nvPr/>
            </p:nvSpPr>
            <p:spPr>
              <a:xfrm>
                <a:off x="4957012" y="4977662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6652246-CC0F-7A48-0A4B-090C904BAF7E}"/>
                  </a:ext>
                </a:extLst>
              </p:cNvPr>
              <p:cNvSpPr/>
              <p:nvPr/>
            </p:nvSpPr>
            <p:spPr>
              <a:xfrm>
                <a:off x="4959420" y="5484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EF1017-9F90-C022-064B-188F4248FAE2}"/>
                  </a:ext>
                </a:extLst>
              </p:cNvPr>
              <p:cNvSpPr/>
              <p:nvPr/>
            </p:nvSpPr>
            <p:spPr>
              <a:xfrm>
                <a:off x="4980270" y="6018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3E97769-34FB-8202-9CFB-9F2E3D5397C7}"/>
                  </a:ext>
                </a:extLst>
              </p:cNvPr>
              <p:cNvSpPr/>
              <p:nvPr/>
            </p:nvSpPr>
            <p:spPr>
              <a:xfrm>
                <a:off x="2117558" y="164591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5E08C7D-F9BF-BEA0-47B0-3D2A273451C1}"/>
                  </a:ext>
                </a:extLst>
              </p:cNvPr>
              <p:cNvSpPr/>
              <p:nvPr/>
            </p:nvSpPr>
            <p:spPr>
              <a:xfrm>
                <a:off x="2119162" y="2165681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CC5851C-C812-3466-3E4B-133116849FED}"/>
                  </a:ext>
                </a:extLst>
              </p:cNvPr>
              <p:cNvSpPr/>
              <p:nvPr/>
            </p:nvSpPr>
            <p:spPr>
              <a:xfrm>
                <a:off x="2117558" y="2666193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C58EFC3-8DBB-B385-256D-E5947364C33F}"/>
                  </a:ext>
                </a:extLst>
              </p:cNvPr>
              <p:cNvSpPr/>
              <p:nvPr/>
            </p:nvSpPr>
            <p:spPr>
              <a:xfrm>
                <a:off x="2127183" y="3206812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2C725CB-B588-CF23-389F-5B8CF2AD0735}"/>
                  </a:ext>
                </a:extLst>
              </p:cNvPr>
              <p:cNvSpPr/>
              <p:nvPr/>
            </p:nvSpPr>
            <p:spPr>
              <a:xfrm>
                <a:off x="2127183" y="372175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4579D830-49FB-D35B-4D98-E8D64A2D4A4B}"/>
                  </a:ext>
                </a:extLst>
              </p:cNvPr>
              <p:cNvSpPr/>
              <p:nvPr/>
            </p:nvSpPr>
            <p:spPr>
              <a:xfrm>
                <a:off x="2128787" y="4247942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231CEAD-E34D-ADB2-3912-4AB0AF0905D9}"/>
                  </a:ext>
                </a:extLst>
              </p:cNvPr>
              <p:cNvSpPr/>
              <p:nvPr/>
            </p:nvSpPr>
            <p:spPr>
              <a:xfrm>
                <a:off x="2136808" y="4770720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E80299F-110C-2955-DC46-76937699850B}"/>
                  </a:ext>
                </a:extLst>
              </p:cNvPr>
              <p:cNvSpPr/>
              <p:nvPr/>
            </p:nvSpPr>
            <p:spPr>
              <a:xfrm>
                <a:off x="2127183" y="5284258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A7B781E-A63D-78BE-8109-1E293862C829}"/>
                  </a:ext>
                </a:extLst>
              </p:cNvPr>
              <p:cNvSpPr/>
              <p:nvPr/>
            </p:nvSpPr>
            <p:spPr>
              <a:xfrm>
                <a:off x="2128784" y="5794407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BAF48BC-E9F1-89C7-53BB-BBA5206BB949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4943375" y="1511166"/>
              <a:ext cx="9625" cy="469952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676BF9-9A27-468D-9127-CFD295A7BD4F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공유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3C75A7CF-65E5-48DE-EA9B-8DFCB3E1092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15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9480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F2BAE3B-89A9-E7F9-1109-9AD36A8B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5012"/>
            <a:ext cx="6124869" cy="30258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A3E74-2EB7-5904-8935-A89A887BAE3F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공유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ABC5D5-D820-F3B5-A3A3-5895CDF50965}"/>
              </a:ext>
            </a:extLst>
          </p:cNvPr>
          <p:cNvGrpSpPr/>
          <p:nvPr/>
        </p:nvGrpSpPr>
        <p:grpSpPr>
          <a:xfrm>
            <a:off x="2671811" y="2358189"/>
            <a:ext cx="7165208" cy="4350619"/>
            <a:chOff x="2671811" y="2358189"/>
            <a:chExt cx="6799448" cy="42063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F89B2C-14AE-1147-877C-2A9E79485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47" t="10033"/>
            <a:stretch/>
          </p:blipFill>
          <p:spPr>
            <a:xfrm>
              <a:off x="2671811" y="2360574"/>
              <a:ext cx="6799448" cy="420397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C16FFA0-C343-B7BA-B8AC-577F4CDF8C6A}"/>
                </a:ext>
              </a:extLst>
            </p:cNvPr>
            <p:cNvCxnSpPr/>
            <p:nvPr/>
          </p:nvCxnSpPr>
          <p:spPr>
            <a:xfrm>
              <a:off x="2698903" y="2358189"/>
              <a:ext cx="6021585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097E89B-FB2A-AF8B-936F-5836D43B4481}"/>
                </a:ext>
              </a:extLst>
            </p:cNvPr>
            <p:cNvCxnSpPr/>
            <p:nvPr/>
          </p:nvCxnSpPr>
          <p:spPr>
            <a:xfrm flipH="1">
              <a:off x="2671811" y="2360574"/>
              <a:ext cx="27092" cy="4040226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C46C95C-3412-7FF0-591A-A64AA98967C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16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7520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E8A3-3061-A554-0F39-1912D0DB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656D31F6-FD94-A176-DEB1-6E6DA496EA8D}"/>
              </a:ext>
            </a:extLst>
          </p:cNvPr>
          <p:cNvGrpSpPr/>
          <p:nvPr/>
        </p:nvGrpSpPr>
        <p:grpSpPr>
          <a:xfrm>
            <a:off x="85985" y="1039528"/>
            <a:ext cx="9734029" cy="5187638"/>
            <a:chOff x="85985" y="1039528"/>
            <a:chExt cx="9734029" cy="518763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580A90D-B84E-BBA7-AB36-80447EFC619F}"/>
                </a:ext>
              </a:extLst>
            </p:cNvPr>
            <p:cNvGrpSpPr/>
            <p:nvPr/>
          </p:nvGrpSpPr>
          <p:grpSpPr>
            <a:xfrm>
              <a:off x="85985" y="1039528"/>
              <a:ext cx="9734029" cy="5187638"/>
              <a:chOff x="85985" y="1039528"/>
              <a:chExt cx="9734029" cy="5187638"/>
            </a:xfrm>
          </p:grpSpPr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032002CD-E6E7-B95D-6246-D2295C698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72" t="19914" r="18315" b="5550"/>
              <a:stretch/>
            </p:blipFill>
            <p:spPr bwMode="auto">
              <a:xfrm>
                <a:off x="85985" y="1039528"/>
                <a:ext cx="9734029" cy="5171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A8815E7C-6D98-BE6B-3E80-9C7A18A50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3000" y="1511166"/>
                <a:ext cx="0" cy="4716000"/>
              </a:xfrm>
              <a:prstGeom prst="line">
                <a:avLst/>
              </a:prstGeom>
              <a:ln w="19050">
                <a:noFill/>
                <a:prstDash val="dash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65E72F-5512-7CA3-1755-7792067B8AEB}"/>
                  </a:ext>
                </a:extLst>
              </p:cNvPr>
              <p:cNvSpPr/>
              <p:nvPr/>
            </p:nvSpPr>
            <p:spPr>
              <a:xfrm>
                <a:off x="4966637" y="183842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37E00C6-9524-ECF4-F15A-41C033A57A1C}"/>
                  </a:ext>
                </a:extLst>
              </p:cNvPr>
              <p:cNvSpPr/>
              <p:nvPr/>
            </p:nvSpPr>
            <p:spPr>
              <a:xfrm>
                <a:off x="4952999" y="2358186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1C54480-0648-463E-3D95-CC50A29ED03F}"/>
                  </a:ext>
                </a:extLst>
              </p:cNvPr>
              <p:cNvSpPr/>
              <p:nvPr/>
            </p:nvSpPr>
            <p:spPr>
              <a:xfrm>
                <a:off x="4970645" y="2885970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7B6FAC3-38A0-039F-D12D-760DF5CC356F}"/>
                  </a:ext>
                </a:extLst>
              </p:cNvPr>
              <p:cNvSpPr/>
              <p:nvPr/>
            </p:nvSpPr>
            <p:spPr>
              <a:xfrm>
                <a:off x="4959420" y="3413754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BC0B9912-138B-C546-721D-42C62E66962B}"/>
                  </a:ext>
                </a:extLst>
              </p:cNvPr>
              <p:cNvSpPr/>
              <p:nvPr/>
            </p:nvSpPr>
            <p:spPr>
              <a:xfrm>
                <a:off x="4959420" y="3923889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D8194FD-2C83-C6AD-4BDA-940F44978255}"/>
                  </a:ext>
                </a:extLst>
              </p:cNvPr>
              <p:cNvSpPr/>
              <p:nvPr/>
            </p:nvSpPr>
            <p:spPr>
              <a:xfrm>
                <a:off x="4964231" y="4459697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57E16F3-9015-57E5-6E9D-0C1057D4F8C7}"/>
                  </a:ext>
                </a:extLst>
              </p:cNvPr>
              <p:cNvSpPr/>
              <p:nvPr/>
            </p:nvSpPr>
            <p:spPr>
              <a:xfrm>
                <a:off x="4957012" y="4977662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530AF45-27B6-A29E-E473-B2AB035D9854}"/>
                  </a:ext>
                </a:extLst>
              </p:cNvPr>
              <p:cNvSpPr/>
              <p:nvPr/>
            </p:nvSpPr>
            <p:spPr>
              <a:xfrm>
                <a:off x="4959420" y="5484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A96761E-18C4-C2FE-6F21-BEA0317C4724}"/>
                  </a:ext>
                </a:extLst>
              </p:cNvPr>
              <p:cNvSpPr/>
              <p:nvPr/>
            </p:nvSpPr>
            <p:spPr>
              <a:xfrm>
                <a:off x="4980270" y="6018593"/>
                <a:ext cx="4464000" cy="1080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04106EE-4456-CD4C-45E7-8C13BF6B28E1}"/>
                  </a:ext>
                </a:extLst>
              </p:cNvPr>
              <p:cNvSpPr/>
              <p:nvPr/>
            </p:nvSpPr>
            <p:spPr>
              <a:xfrm>
                <a:off x="2117558" y="164591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C5563C4-229D-BBBF-70E4-D6372BDBC2E4}"/>
                  </a:ext>
                </a:extLst>
              </p:cNvPr>
              <p:cNvSpPr/>
              <p:nvPr/>
            </p:nvSpPr>
            <p:spPr>
              <a:xfrm>
                <a:off x="2119162" y="2165681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EA02EA53-D9AB-602D-0BF4-E3812E74ECD1}"/>
                  </a:ext>
                </a:extLst>
              </p:cNvPr>
              <p:cNvSpPr/>
              <p:nvPr/>
            </p:nvSpPr>
            <p:spPr>
              <a:xfrm>
                <a:off x="2117558" y="2666193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1037C832-71A7-8C10-C251-AF0D99D52518}"/>
                  </a:ext>
                </a:extLst>
              </p:cNvPr>
              <p:cNvSpPr/>
              <p:nvPr/>
            </p:nvSpPr>
            <p:spPr>
              <a:xfrm>
                <a:off x="2127183" y="3206812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7B8D8461-62C8-7C12-1C49-F085E4A1DD4C}"/>
                  </a:ext>
                </a:extLst>
              </p:cNvPr>
              <p:cNvSpPr/>
              <p:nvPr/>
            </p:nvSpPr>
            <p:spPr>
              <a:xfrm>
                <a:off x="2127183" y="3721759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603A88B-5C01-5705-B4BB-85DE1298FBE1}"/>
                  </a:ext>
                </a:extLst>
              </p:cNvPr>
              <p:cNvSpPr/>
              <p:nvPr/>
            </p:nvSpPr>
            <p:spPr>
              <a:xfrm>
                <a:off x="2128787" y="4247942"/>
                <a:ext cx="192506" cy="202130"/>
              </a:xfrm>
              <a:prstGeom prst="ellipse">
                <a:avLst/>
              </a:prstGeom>
              <a:solidFill>
                <a:srgbClr val="0070C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04A50C2-7087-503D-94C7-3303F6EB4629}"/>
                  </a:ext>
                </a:extLst>
              </p:cNvPr>
              <p:cNvSpPr/>
              <p:nvPr/>
            </p:nvSpPr>
            <p:spPr>
              <a:xfrm>
                <a:off x="2136808" y="4770720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86D3C49-3BC1-94AA-74C4-1BF35D351218}"/>
                  </a:ext>
                </a:extLst>
              </p:cNvPr>
              <p:cNvSpPr/>
              <p:nvPr/>
            </p:nvSpPr>
            <p:spPr>
              <a:xfrm>
                <a:off x="2127183" y="5284258"/>
                <a:ext cx="192506" cy="202130"/>
              </a:xfrm>
              <a:prstGeom prst="ellipse">
                <a:avLst/>
              </a:prstGeom>
              <a:solidFill>
                <a:srgbClr val="FF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43121D55-738F-4BFA-6DFA-87B60DBAFD67}"/>
                  </a:ext>
                </a:extLst>
              </p:cNvPr>
              <p:cNvSpPr/>
              <p:nvPr/>
            </p:nvSpPr>
            <p:spPr>
              <a:xfrm>
                <a:off x="2128784" y="5794407"/>
                <a:ext cx="192506" cy="202130"/>
              </a:xfrm>
              <a:prstGeom prst="ellipse">
                <a:avLst/>
              </a:prstGeom>
              <a:solidFill>
                <a:srgbClr val="FFFF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FB630F8-1458-197F-FFEE-233F12700540}"/>
                </a:ext>
              </a:extLst>
            </p:cNvPr>
            <p:cNvCxnSpPr>
              <a:endCxn id="2" idx="2"/>
            </p:cNvCxnSpPr>
            <p:nvPr/>
          </p:nvCxnSpPr>
          <p:spPr>
            <a:xfrm>
              <a:off x="4943375" y="1511166"/>
              <a:ext cx="9625" cy="469952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6424BB-DDB8-1F2D-31DA-B71D01F8BB21}"/>
              </a:ext>
            </a:extLst>
          </p:cNvPr>
          <p:cNvGrpSpPr/>
          <p:nvPr/>
        </p:nvGrpSpPr>
        <p:grpSpPr>
          <a:xfrm>
            <a:off x="5659659" y="827772"/>
            <a:ext cx="4166774" cy="5678906"/>
            <a:chOff x="3539998" y="195208"/>
            <a:chExt cx="5157688" cy="66627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B401498-F6C1-87BE-5803-EBCCC4099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847"/>
            <a:stretch/>
          </p:blipFill>
          <p:spPr>
            <a:xfrm>
              <a:off x="3539998" y="195208"/>
              <a:ext cx="5153100" cy="666279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1E86EDB-4CBC-61C8-F56B-9DEE06E55FD6}"/>
                </a:ext>
              </a:extLst>
            </p:cNvPr>
            <p:cNvSpPr/>
            <p:nvPr/>
          </p:nvSpPr>
          <p:spPr>
            <a:xfrm>
              <a:off x="3544586" y="195209"/>
              <a:ext cx="5153100" cy="6662791"/>
            </a:xfrm>
            <a:prstGeom prst="roundRect">
              <a:avLst>
                <a:gd name="adj" fmla="val 3508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pic>
        <p:nvPicPr>
          <p:cNvPr id="3" name="Picture 88">
            <a:extLst>
              <a:ext uri="{FF2B5EF4-FFF2-40B4-BE49-F238E27FC236}">
                <a16:creationId xmlns:a16="http://schemas.microsoft.com/office/drawing/2014/main" id="{CC7C7179-FB64-09DD-EAAA-F55EFC8B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643" y="2995575"/>
            <a:ext cx="5586382" cy="3346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D251FF-EDFC-6368-CF41-5D808D59D994}"/>
              </a:ext>
            </a:extLst>
          </p:cNvPr>
          <p:cNvSpPr txBox="1"/>
          <p:nvPr/>
        </p:nvSpPr>
        <p:spPr>
          <a:xfrm>
            <a:off x="0" y="293448"/>
            <a:ext cx="3428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공유 </a:t>
            </a:r>
            <a:r>
              <a:rPr kumimoji="1" lang="en-US" altLang="ko-KR" dirty="0">
                <a:cs typeface="Pretendard" panose="02000503000000020004" pitchFamily="50" charset="-127"/>
              </a:rPr>
              <a:t>- Progress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94AF56FC-0CFA-3B2C-FE79-138A08081A7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17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52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9DB32FC-00FA-0683-5F98-DA758B23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7" t="28537" r="1157" b="9982"/>
          <a:stretch>
            <a:fillRect/>
          </a:stretch>
        </p:blipFill>
        <p:spPr bwMode="auto">
          <a:xfrm>
            <a:off x="317634" y="884507"/>
            <a:ext cx="7981836" cy="47751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6">
            <a:extLst>
              <a:ext uri="{FF2B5EF4-FFF2-40B4-BE49-F238E27FC236}">
                <a16:creationId xmlns:a16="http://schemas.microsoft.com/office/drawing/2014/main" id="{0A187D65-18A4-3799-2CFD-9CA3D95B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8551" y="2875816"/>
            <a:ext cx="5451733" cy="386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0F4BB-99C3-0FE1-EA1B-5748A2CACB03}"/>
              </a:ext>
            </a:extLst>
          </p:cNvPr>
          <p:cNvSpPr txBox="1"/>
          <p:nvPr/>
        </p:nvSpPr>
        <p:spPr>
          <a:xfrm>
            <a:off x="0" y="293448"/>
            <a:ext cx="361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Status</a:t>
            </a:r>
            <a:r>
              <a:rPr kumimoji="1" lang="ko-KR" altLang="en-US" sz="2000" b="1" dirty="0">
                <a:cs typeface="Pretendard" panose="02000503000000020004" pitchFamily="50" charset="-127"/>
              </a:rPr>
              <a:t> 공유 </a:t>
            </a:r>
            <a:r>
              <a:rPr kumimoji="1" lang="en-US" altLang="ko-KR" dirty="0">
                <a:cs typeface="Pretendard" panose="02000503000000020004" pitchFamily="50" charset="-127"/>
              </a:rPr>
              <a:t>– Stage Gate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52DBE296-43F1-A013-762D-DA019F18A31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18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4532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6">
            <a:extLst>
              <a:ext uri="{FF2B5EF4-FFF2-40B4-BE49-F238E27FC236}">
                <a16:creationId xmlns:a16="http://schemas.microsoft.com/office/drawing/2014/main" id="{EA4FDAB1-18E8-BB92-2B16-5BBB204F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093" t="17627" r="2723" b="18735"/>
          <a:stretch>
            <a:fillRect/>
          </a:stretch>
        </p:blipFill>
        <p:spPr bwMode="auto">
          <a:xfrm>
            <a:off x="73049" y="804569"/>
            <a:ext cx="7519238" cy="3507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C3E6D9-E837-80A0-80F5-71D6D491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" t="3296" r="1402"/>
          <a:stretch/>
        </p:blipFill>
        <p:spPr>
          <a:xfrm>
            <a:off x="5888652" y="1457419"/>
            <a:ext cx="3874610" cy="517194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DC8B16-1F83-8324-EBA9-6FC45408F09F}"/>
              </a:ext>
            </a:extLst>
          </p:cNvPr>
          <p:cNvSpPr/>
          <p:nvPr/>
        </p:nvSpPr>
        <p:spPr>
          <a:xfrm>
            <a:off x="5841401" y="1401334"/>
            <a:ext cx="3921861" cy="5228034"/>
          </a:xfrm>
          <a:prstGeom prst="roundRect">
            <a:avLst>
              <a:gd name="adj" fmla="val 5824"/>
            </a:avLst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A3DF6B-0E63-E5C7-A5A7-A937F45B5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" t="9965" r="2671"/>
          <a:stretch/>
        </p:blipFill>
        <p:spPr>
          <a:xfrm>
            <a:off x="903402" y="2421145"/>
            <a:ext cx="4549114" cy="42082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444C050-728D-F496-69C0-9946A6CF4D7C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19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570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B6A91D-9C7C-6ED9-2C61-C4C5E3958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2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C4CA4-7CED-1F54-E563-FCCFF4099229}"/>
              </a:ext>
            </a:extLst>
          </p:cNvPr>
          <p:cNvSpPr txBox="1"/>
          <p:nvPr/>
        </p:nvSpPr>
        <p:spPr>
          <a:xfrm>
            <a:off x="55627" y="196343"/>
            <a:ext cx="5012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- 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Track #2 ; MOT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 시스템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운영체계</a:t>
            </a:r>
            <a:r>
              <a:rPr kumimoji="0" lang="en-US" altLang="ko-K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F46DAC2-6767-B8B6-3D0D-33AEC2386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73041"/>
              </p:ext>
            </p:extLst>
          </p:nvPr>
        </p:nvGraphicFramePr>
        <p:xfrm>
          <a:off x="860833" y="1797079"/>
          <a:ext cx="8184334" cy="4144286"/>
        </p:xfrm>
        <a:graphic>
          <a:graphicData uri="http://schemas.openxmlformats.org/drawingml/2006/table">
            <a:tbl>
              <a:tblPr/>
              <a:tblGrid>
                <a:gridCol w="4067302">
                  <a:extLst>
                    <a:ext uri="{9D8B030D-6E8A-4147-A177-3AD203B41FA5}">
                      <a16:colId xmlns:a16="http://schemas.microsoft.com/office/drawing/2014/main" val="400898490"/>
                    </a:ext>
                  </a:extLst>
                </a:gridCol>
                <a:gridCol w="4117032">
                  <a:extLst>
                    <a:ext uri="{9D8B030D-6E8A-4147-A177-3AD203B41FA5}">
                      <a16:colId xmlns:a16="http://schemas.microsoft.com/office/drawing/2014/main" val="2617114685"/>
                    </a:ext>
                  </a:extLst>
                </a:gridCol>
              </a:tblGrid>
              <a:tr h="5707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주제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066972"/>
                  </a:ext>
                </a:extLst>
              </a:tr>
              <a:tr h="7161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및 운영에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산업형태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규모별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산업군별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발전단계별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사업모델별 등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개별 기업의 특성을 고려한  맞춤형 관리체계에 대한 이해 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AIX, DX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최신 흐름에 대한 시스템적 측면에서의 이해</a:t>
                      </a: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endParaRPr lang="en-US" altLang="ko-KR" sz="14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 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시스템에 대한 이해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69106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전략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관리에 대한 시스템적 이해</a:t>
                      </a:r>
                      <a:endParaRPr lang="en-US" altLang="ko-KR" sz="1400" b="1" i="1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(Intelligence, PRM,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TRM,</a:t>
                      </a:r>
                      <a:r>
                        <a:rPr lang="ko-KR" altLang="en-US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i="1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Project Pool)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80638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 관리에 대한 시스템적 이해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(KMS, HR, TT, WBS, Knowledge Graph,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6773664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사례</a:t>
                      </a: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00176720"/>
                  </a:ext>
                </a:extLst>
              </a:tr>
              <a:tr h="6475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관리시스템 구축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운영상 주요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Issue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82563" indent="-182563" algn="l" rtl="0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R&amp;D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구축 또는 운영 과정에서 발생하는 문제점에 대한 내용  </a:t>
                      </a:r>
                    </a:p>
                  </a:txBody>
                  <a:tcPr marL="72000" marR="72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8577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1019A27-F2AB-E2BE-E42C-1502F187371F}"/>
              </a:ext>
            </a:extLst>
          </p:cNvPr>
          <p:cNvSpPr txBox="1"/>
          <p:nvPr/>
        </p:nvSpPr>
        <p:spPr>
          <a:xfrm>
            <a:off x="936949" y="836324"/>
            <a:ext cx="80889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lnSpc>
                <a:spcPct val="150000"/>
              </a:lnSpc>
            </a:pPr>
            <a:r>
              <a:rPr lang="ko-KR" altLang="en-US" sz="1600" b="1" dirty="0">
                <a:latin typeface="+mj-ea"/>
                <a:ea typeface="+mj-ea"/>
              </a:rPr>
              <a:t>기업이나 연구소등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 조직 </a:t>
            </a:r>
            <a:r>
              <a:rPr lang="en-US" altLang="ko-KR" sz="1600" b="1" dirty="0">
                <a:latin typeface="+mj-ea"/>
                <a:ea typeface="+mj-ea"/>
              </a:rPr>
              <a:t>Level</a:t>
            </a:r>
            <a:r>
              <a:rPr lang="ko-KR" altLang="en-US" sz="1600" b="1" dirty="0">
                <a:latin typeface="+mj-ea"/>
                <a:ea typeface="+mj-ea"/>
              </a:rPr>
              <a:t>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체계를 안정적으로 갖추기 위한 기본지식과 구축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ko-KR" altLang="en-US" sz="1600" b="1" dirty="0">
                <a:latin typeface="+mj-ea"/>
                <a:ea typeface="+mj-ea"/>
              </a:rPr>
              <a:t>운영 과정에서 발생하는 </a:t>
            </a:r>
            <a:r>
              <a:rPr lang="en-US" altLang="ko-KR" sz="1600" b="1" dirty="0">
                <a:latin typeface="+mj-ea"/>
                <a:ea typeface="+mj-ea"/>
              </a:rPr>
              <a:t>Issue</a:t>
            </a:r>
            <a:r>
              <a:rPr lang="ko-KR" altLang="en-US" sz="1600" b="1" dirty="0">
                <a:latin typeface="+mj-ea"/>
                <a:ea typeface="+mj-ea"/>
              </a:rPr>
              <a:t>들에 대한 다양한 해결안 공유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3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719B7D-2554-EA39-C93E-0CA6BC245F83}"/>
              </a:ext>
            </a:extLst>
          </p:cNvPr>
          <p:cNvSpPr txBox="1"/>
          <p:nvPr/>
        </p:nvSpPr>
        <p:spPr>
          <a:xfrm>
            <a:off x="365712" y="277363"/>
            <a:ext cx="167616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Activity </a:t>
            </a:r>
            <a:r>
              <a:rPr lang="ko-KR" altLang="en-US" sz="1463" b="1" dirty="0"/>
              <a:t>관리 기법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7C993EF-E7BD-A66B-B9E5-65AA5146EAFD}"/>
              </a:ext>
            </a:extLst>
          </p:cNvPr>
          <p:cNvGrpSpPr/>
          <p:nvPr/>
        </p:nvGrpSpPr>
        <p:grpSpPr>
          <a:xfrm>
            <a:off x="156650" y="843002"/>
            <a:ext cx="4415543" cy="2598820"/>
            <a:chOff x="365712" y="914400"/>
            <a:chExt cx="6094413" cy="34766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E8268E-BF02-D3DF-D3CB-77993CCB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700" y="1453515"/>
              <a:ext cx="936000" cy="180000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418A9-126B-3DDF-DFE2-5011A20F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4" y="1468588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#1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-1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9B3618-018D-41DE-AB54-5FE714EE9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700" y="1666240"/>
              <a:ext cx="936000" cy="180000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12EE2E-1070-18B4-68A3-59ECAC9AC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24" y="1687662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1-2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8874-7C6C-CCEC-A358-01FC5EA03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4" y="1868827"/>
              <a:ext cx="936000" cy="18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F9D3D2B-7B5C-B122-5AAF-9564F717C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464" y="1893162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2-1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3E126-E940-5213-32B7-99B06B78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4" y="2087902"/>
              <a:ext cx="936000" cy="18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775071C-71D2-42D2-2A13-9982AEA48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464" y="2105888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2-2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F979DF2-97FB-0F40-602D-1A7F43EE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7924" y="2292690"/>
              <a:ext cx="936000" cy="180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DBDB49-4195-84C2-683D-97497D99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464" y="2317024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2-3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DFA39A-9DD0-7C2C-4C59-5F165E290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9700" y="1877378"/>
              <a:ext cx="936000" cy="180000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F33580F4-FAB1-C18D-6653-1FFF5C727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875" y="1886100"/>
              <a:ext cx="663748" cy="16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Task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 #</a:t>
              </a:r>
              <a:r>
                <a:rPr kumimoji="0" lang="en-US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1-</a:t>
              </a:r>
              <a:r>
                <a:rPr kumimoji="0" lang="ko-KR" altLang="ko-KR" sz="800" b="1" i="0" u="none" strike="noStrike" cap="none" normalizeH="0" baseline="0" dirty="0">
                  <a:ln>
                    <a:noFill/>
                  </a:ln>
                  <a:solidFill>
                    <a:srgbClr val="F2F2F2"/>
                  </a:solidFill>
                  <a:effectLst/>
                  <a:latin typeface="+mj-ea"/>
                  <a:ea typeface="+mj-ea"/>
                </a:rPr>
                <a:t>3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1473DE69-E6C6-472E-901E-909993295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188" y="1146176"/>
              <a:ext cx="2308225" cy="228600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80CD66D0-4A36-6A18-EED7-D9A19D076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725" y="1149886"/>
              <a:ext cx="893847" cy="216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Activity #1</a:t>
              </a:r>
              <a:endPara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C3D8A62D-B53C-A5CA-5967-D6016BF0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413" y="1503436"/>
              <a:ext cx="2243138" cy="228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30FABE11-2644-1200-A96A-B5712D7E1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" y="1144773"/>
              <a:ext cx="50494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Activity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AC149C12-4F5D-B60A-2343-B48C1F33C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96" y="1785486"/>
              <a:ext cx="30296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i="0" u="none" strike="noStrike" cap="none" normalizeH="0" baseline="0" dirty="0">
                  <a:ln>
                    <a:noFill/>
                  </a:ln>
                  <a:effectLst/>
                  <a:latin typeface="+mj-ea"/>
                  <a:ea typeface="+mj-ea"/>
                </a:rPr>
                <a:t>Task</a:t>
              </a:r>
              <a:endParaRPr kumimoji="0" lang="ko-KR" altLang="ko-KR" sz="2800" b="0" i="0" u="none" strike="noStrike" cap="none" normalizeH="0" baseline="0" dirty="0">
                <a:ln>
                  <a:noFill/>
                </a:ln>
                <a:effectLst/>
                <a:latin typeface="+mj-ea"/>
                <a:ea typeface="+mj-ea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B2C96E02-6CB8-1473-4D14-9BFE7096D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4275" y="2105978"/>
              <a:ext cx="65724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+mj-ea"/>
                  <a:ea typeface="+mj-ea"/>
                </a:rPr>
                <a:t>, 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pic>
          <p:nvPicPr>
            <p:cNvPr id="1087" name="Picture 63">
              <a:extLst>
                <a:ext uri="{FF2B5EF4-FFF2-40B4-BE49-F238E27FC236}">
                  <a16:creationId xmlns:a16="http://schemas.microsoft.com/office/drawing/2014/main" id="{3F383ED3-EF60-B765-B16B-3C7085EBF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50" y="2763738"/>
              <a:ext cx="6080125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48747A3B-DE05-7121-C7A2-0BE4992AC2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712" y="2755801"/>
              <a:ext cx="6094413" cy="1397000"/>
            </a:xfrm>
            <a:custGeom>
              <a:avLst/>
              <a:gdLst>
                <a:gd name="T0" fmla="*/ 0 w 3839"/>
                <a:gd name="T1" fmla="*/ 0 h 880"/>
                <a:gd name="T2" fmla="*/ 3839 w 3839"/>
                <a:gd name="T3" fmla="*/ 0 h 880"/>
                <a:gd name="T4" fmla="*/ 3839 w 3839"/>
                <a:gd name="T5" fmla="*/ 880 h 880"/>
                <a:gd name="T6" fmla="*/ 0 w 3839"/>
                <a:gd name="T7" fmla="*/ 880 h 880"/>
                <a:gd name="T8" fmla="*/ 0 w 3839"/>
                <a:gd name="T9" fmla="*/ 0 h 880"/>
                <a:gd name="T10" fmla="*/ 5 w 3839"/>
                <a:gd name="T11" fmla="*/ 880 h 880"/>
                <a:gd name="T12" fmla="*/ 5 w 3839"/>
                <a:gd name="T13" fmla="*/ 875 h 880"/>
                <a:gd name="T14" fmla="*/ 3839 w 3839"/>
                <a:gd name="T15" fmla="*/ 875 h 880"/>
                <a:gd name="T16" fmla="*/ 3835 w 3839"/>
                <a:gd name="T17" fmla="*/ 880 h 880"/>
                <a:gd name="T18" fmla="*/ 3835 w 3839"/>
                <a:gd name="T19" fmla="*/ 5 h 880"/>
                <a:gd name="T20" fmla="*/ 3839 w 3839"/>
                <a:gd name="T21" fmla="*/ 5 h 880"/>
                <a:gd name="T22" fmla="*/ 5 w 3839"/>
                <a:gd name="T23" fmla="*/ 5 h 880"/>
                <a:gd name="T24" fmla="*/ 5 w 3839"/>
                <a:gd name="T25" fmla="*/ 5 h 880"/>
                <a:gd name="T26" fmla="*/ 5 w 3839"/>
                <a:gd name="T27" fmla="*/ 880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9" h="880">
                  <a:moveTo>
                    <a:pt x="0" y="0"/>
                  </a:moveTo>
                  <a:lnTo>
                    <a:pt x="3839" y="0"/>
                  </a:lnTo>
                  <a:lnTo>
                    <a:pt x="3839" y="880"/>
                  </a:lnTo>
                  <a:lnTo>
                    <a:pt x="0" y="880"/>
                  </a:lnTo>
                  <a:lnTo>
                    <a:pt x="0" y="0"/>
                  </a:lnTo>
                  <a:close/>
                  <a:moveTo>
                    <a:pt x="5" y="880"/>
                  </a:moveTo>
                  <a:lnTo>
                    <a:pt x="5" y="875"/>
                  </a:lnTo>
                  <a:lnTo>
                    <a:pt x="3839" y="875"/>
                  </a:lnTo>
                  <a:lnTo>
                    <a:pt x="3835" y="880"/>
                  </a:lnTo>
                  <a:lnTo>
                    <a:pt x="3835" y="5"/>
                  </a:lnTo>
                  <a:lnTo>
                    <a:pt x="3839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88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211B3344-A614-CA5A-CF8F-8F02E4AEC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975" y="3187601"/>
              <a:ext cx="1155700" cy="87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EDEF7A2A-6BCD-5C79-6A5A-5F2975A69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975" y="3501926"/>
              <a:ext cx="1155700" cy="87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93C85E79-68A1-E2B1-5857-006FBCAD66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975" y="3501926"/>
              <a:ext cx="1162050" cy="95250"/>
            </a:xfrm>
            <a:custGeom>
              <a:avLst/>
              <a:gdLst>
                <a:gd name="T0" fmla="*/ 0 w 732"/>
                <a:gd name="T1" fmla="*/ 0 h 60"/>
                <a:gd name="T2" fmla="*/ 732 w 732"/>
                <a:gd name="T3" fmla="*/ 0 h 60"/>
                <a:gd name="T4" fmla="*/ 732 w 732"/>
                <a:gd name="T5" fmla="*/ 60 h 60"/>
                <a:gd name="T6" fmla="*/ 0 w 732"/>
                <a:gd name="T7" fmla="*/ 60 h 60"/>
                <a:gd name="T8" fmla="*/ 0 w 732"/>
                <a:gd name="T9" fmla="*/ 0 h 60"/>
                <a:gd name="T10" fmla="*/ 5 w 732"/>
                <a:gd name="T11" fmla="*/ 55 h 60"/>
                <a:gd name="T12" fmla="*/ 0 w 732"/>
                <a:gd name="T13" fmla="*/ 55 h 60"/>
                <a:gd name="T14" fmla="*/ 728 w 732"/>
                <a:gd name="T15" fmla="*/ 55 h 60"/>
                <a:gd name="T16" fmla="*/ 728 w 732"/>
                <a:gd name="T17" fmla="*/ 55 h 60"/>
                <a:gd name="T18" fmla="*/ 728 w 732"/>
                <a:gd name="T19" fmla="*/ 0 h 60"/>
                <a:gd name="T20" fmla="*/ 728 w 732"/>
                <a:gd name="T21" fmla="*/ 5 h 60"/>
                <a:gd name="T22" fmla="*/ 0 w 732"/>
                <a:gd name="T23" fmla="*/ 5 h 60"/>
                <a:gd name="T24" fmla="*/ 5 w 732"/>
                <a:gd name="T25" fmla="*/ 0 h 60"/>
                <a:gd name="T26" fmla="*/ 5 w 732"/>
                <a:gd name="T27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60">
                  <a:moveTo>
                    <a:pt x="0" y="0"/>
                  </a:moveTo>
                  <a:lnTo>
                    <a:pt x="732" y="0"/>
                  </a:lnTo>
                  <a:lnTo>
                    <a:pt x="732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0" name="Rectangle 68">
              <a:extLst>
                <a:ext uri="{FF2B5EF4-FFF2-40B4-BE49-F238E27FC236}">
                  <a16:creationId xmlns:a16="http://schemas.microsoft.com/office/drawing/2014/main" id="{4A1C0B8D-CBA1-F08C-6D04-507534AFA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975" y="3824188"/>
              <a:ext cx="1155700" cy="87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1" name="Freeform 69">
              <a:extLst>
                <a:ext uri="{FF2B5EF4-FFF2-40B4-BE49-F238E27FC236}">
                  <a16:creationId xmlns:a16="http://schemas.microsoft.com/office/drawing/2014/main" id="{AC6EF5B6-2691-C826-093A-AF985A344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975" y="3824188"/>
              <a:ext cx="1162050" cy="93663"/>
            </a:xfrm>
            <a:custGeom>
              <a:avLst/>
              <a:gdLst>
                <a:gd name="T0" fmla="*/ 0 w 732"/>
                <a:gd name="T1" fmla="*/ 0 h 59"/>
                <a:gd name="T2" fmla="*/ 732 w 732"/>
                <a:gd name="T3" fmla="*/ 0 h 59"/>
                <a:gd name="T4" fmla="*/ 732 w 732"/>
                <a:gd name="T5" fmla="*/ 59 h 59"/>
                <a:gd name="T6" fmla="*/ 0 w 732"/>
                <a:gd name="T7" fmla="*/ 59 h 59"/>
                <a:gd name="T8" fmla="*/ 0 w 732"/>
                <a:gd name="T9" fmla="*/ 0 h 59"/>
                <a:gd name="T10" fmla="*/ 5 w 732"/>
                <a:gd name="T11" fmla="*/ 55 h 59"/>
                <a:gd name="T12" fmla="*/ 0 w 732"/>
                <a:gd name="T13" fmla="*/ 55 h 59"/>
                <a:gd name="T14" fmla="*/ 728 w 732"/>
                <a:gd name="T15" fmla="*/ 55 h 59"/>
                <a:gd name="T16" fmla="*/ 728 w 732"/>
                <a:gd name="T17" fmla="*/ 55 h 59"/>
                <a:gd name="T18" fmla="*/ 728 w 732"/>
                <a:gd name="T19" fmla="*/ 0 h 59"/>
                <a:gd name="T20" fmla="*/ 728 w 732"/>
                <a:gd name="T21" fmla="*/ 4 h 59"/>
                <a:gd name="T22" fmla="*/ 0 w 732"/>
                <a:gd name="T23" fmla="*/ 4 h 59"/>
                <a:gd name="T24" fmla="*/ 5 w 732"/>
                <a:gd name="T25" fmla="*/ 0 h 59"/>
                <a:gd name="T26" fmla="*/ 5 w 732"/>
                <a:gd name="T27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59">
                  <a:moveTo>
                    <a:pt x="0" y="0"/>
                  </a:moveTo>
                  <a:lnTo>
                    <a:pt x="732" y="0"/>
                  </a:lnTo>
                  <a:lnTo>
                    <a:pt x="732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4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E3EF9396-8AB8-3969-0D61-7BA9F6C4F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3975" y="3984526"/>
              <a:ext cx="1155700" cy="873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3" name="Freeform 71">
              <a:extLst>
                <a:ext uri="{FF2B5EF4-FFF2-40B4-BE49-F238E27FC236}">
                  <a16:creationId xmlns:a16="http://schemas.microsoft.com/office/drawing/2014/main" id="{1775E5BF-BA7E-22F1-5C91-4E1AD728F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3975" y="3984526"/>
              <a:ext cx="1162050" cy="95250"/>
            </a:xfrm>
            <a:custGeom>
              <a:avLst/>
              <a:gdLst>
                <a:gd name="T0" fmla="*/ 0 w 732"/>
                <a:gd name="T1" fmla="*/ 0 h 60"/>
                <a:gd name="T2" fmla="*/ 732 w 732"/>
                <a:gd name="T3" fmla="*/ 0 h 60"/>
                <a:gd name="T4" fmla="*/ 732 w 732"/>
                <a:gd name="T5" fmla="*/ 60 h 60"/>
                <a:gd name="T6" fmla="*/ 0 w 732"/>
                <a:gd name="T7" fmla="*/ 60 h 60"/>
                <a:gd name="T8" fmla="*/ 0 w 732"/>
                <a:gd name="T9" fmla="*/ 0 h 60"/>
                <a:gd name="T10" fmla="*/ 5 w 732"/>
                <a:gd name="T11" fmla="*/ 55 h 60"/>
                <a:gd name="T12" fmla="*/ 0 w 732"/>
                <a:gd name="T13" fmla="*/ 55 h 60"/>
                <a:gd name="T14" fmla="*/ 728 w 732"/>
                <a:gd name="T15" fmla="*/ 55 h 60"/>
                <a:gd name="T16" fmla="*/ 728 w 732"/>
                <a:gd name="T17" fmla="*/ 55 h 60"/>
                <a:gd name="T18" fmla="*/ 728 w 732"/>
                <a:gd name="T19" fmla="*/ 0 h 60"/>
                <a:gd name="T20" fmla="*/ 728 w 732"/>
                <a:gd name="T21" fmla="*/ 4 h 60"/>
                <a:gd name="T22" fmla="*/ 0 w 732"/>
                <a:gd name="T23" fmla="*/ 4 h 60"/>
                <a:gd name="T24" fmla="*/ 5 w 732"/>
                <a:gd name="T25" fmla="*/ 0 h 60"/>
                <a:gd name="T26" fmla="*/ 5 w 732"/>
                <a:gd name="T27" fmla="*/ 5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60">
                  <a:moveTo>
                    <a:pt x="0" y="0"/>
                  </a:moveTo>
                  <a:lnTo>
                    <a:pt x="732" y="0"/>
                  </a:lnTo>
                  <a:lnTo>
                    <a:pt x="732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55"/>
                  </a:moveTo>
                  <a:lnTo>
                    <a:pt x="0" y="55"/>
                  </a:lnTo>
                  <a:lnTo>
                    <a:pt x="728" y="55"/>
                  </a:lnTo>
                  <a:lnTo>
                    <a:pt x="728" y="55"/>
                  </a:lnTo>
                  <a:lnTo>
                    <a:pt x="728" y="0"/>
                  </a:lnTo>
                  <a:lnTo>
                    <a:pt x="728" y="4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4" name="Rectangle 72">
              <a:extLst>
                <a:ext uri="{FF2B5EF4-FFF2-40B4-BE49-F238E27FC236}">
                  <a16:creationId xmlns:a16="http://schemas.microsoft.com/office/drawing/2014/main" id="{5F931FA5-371D-B2A4-6BF2-72BA8195D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862" y="3816251"/>
              <a:ext cx="307975" cy="109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5" name="Freeform 73">
              <a:extLst>
                <a:ext uri="{FF2B5EF4-FFF2-40B4-BE49-F238E27FC236}">
                  <a16:creationId xmlns:a16="http://schemas.microsoft.com/office/drawing/2014/main" id="{3C3D5127-ECA7-44FD-2A7E-0DAF09DBB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862" y="3816251"/>
              <a:ext cx="314325" cy="117475"/>
            </a:xfrm>
            <a:custGeom>
              <a:avLst/>
              <a:gdLst>
                <a:gd name="T0" fmla="*/ 0 w 198"/>
                <a:gd name="T1" fmla="*/ 0 h 74"/>
                <a:gd name="T2" fmla="*/ 198 w 198"/>
                <a:gd name="T3" fmla="*/ 0 h 74"/>
                <a:gd name="T4" fmla="*/ 198 w 198"/>
                <a:gd name="T5" fmla="*/ 74 h 74"/>
                <a:gd name="T6" fmla="*/ 0 w 198"/>
                <a:gd name="T7" fmla="*/ 74 h 74"/>
                <a:gd name="T8" fmla="*/ 0 w 198"/>
                <a:gd name="T9" fmla="*/ 0 h 74"/>
                <a:gd name="T10" fmla="*/ 5 w 198"/>
                <a:gd name="T11" fmla="*/ 69 h 74"/>
                <a:gd name="T12" fmla="*/ 0 w 198"/>
                <a:gd name="T13" fmla="*/ 69 h 74"/>
                <a:gd name="T14" fmla="*/ 194 w 198"/>
                <a:gd name="T15" fmla="*/ 69 h 74"/>
                <a:gd name="T16" fmla="*/ 194 w 198"/>
                <a:gd name="T17" fmla="*/ 69 h 74"/>
                <a:gd name="T18" fmla="*/ 194 w 198"/>
                <a:gd name="T19" fmla="*/ 0 h 74"/>
                <a:gd name="T20" fmla="*/ 194 w 198"/>
                <a:gd name="T21" fmla="*/ 5 h 74"/>
                <a:gd name="T22" fmla="*/ 0 w 198"/>
                <a:gd name="T23" fmla="*/ 5 h 74"/>
                <a:gd name="T24" fmla="*/ 5 w 198"/>
                <a:gd name="T25" fmla="*/ 0 h 74"/>
                <a:gd name="T26" fmla="*/ 5 w 198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74">
                  <a:moveTo>
                    <a:pt x="0" y="0"/>
                  </a:moveTo>
                  <a:lnTo>
                    <a:pt x="198" y="0"/>
                  </a:lnTo>
                  <a:lnTo>
                    <a:pt x="198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5" y="69"/>
                  </a:moveTo>
                  <a:lnTo>
                    <a:pt x="0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0"/>
                  </a:lnTo>
                  <a:lnTo>
                    <a:pt x="194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Rectangle 74">
              <a:extLst>
                <a:ext uri="{FF2B5EF4-FFF2-40B4-BE49-F238E27FC236}">
                  <a16:creationId xmlns:a16="http://schemas.microsoft.com/office/drawing/2014/main" id="{00C17FF9-3603-2D59-0945-7AAC38A6F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800" y="3822601"/>
              <a:ext cx="26930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진행중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7" name="Rectangle 75">
              <a:extLst>
                <a:ext uri="{FF2B5EF4-FFF2-40B4-BE49-F238E27FC236}">
                  <a16:creationId xmlns:a16="http://schemas.microsoft.com/office/drawing/2014/main" id="{6B699522-DD10-74C6-1E03-4481F0F4A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737" y="3173313"/>
              <a:ext cx="204788" cy="109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8" name="Rectangle 76">
              <a:extLst>
                <a:ext uri="{FF2B5EF4-FFF2-40B4-BE49-F238E27FC236}">
                  <a16:creationId xmlns:a16="http://schemas.microsoft.com/office/drawing/2014/main" id="{5E4CE497-1960-3844-4084-98B04D88B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9087" y="3179663"/>
              <a:ext cx="179536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완료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79" name="Rectangle 77">
              <a:extLst>
                <a:ext uri="{FF2B5EF4-FFF2-40B4-BE49-F238E27FC236}">
                  <a16:creationId xmlns:a16="http://schemas.microsoft.com/office/drawing/2014/main" id="{22F1A377-E731-C3D8-21B2-F5DD49795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862" y="3976588"/>
              <a:ext cx="307975" cy="109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6DF0EF13-551A-CFBB-E7F0-15B534495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862" y="3976588"/>
              <a:ext cx="314325" cy="117475"/>
            </a:xfrm>
            <a:custGeom>
              <a:avLst/>
              <a:gdLst>
                <a:gd name="T0" fmla="*/ 0 w 198"/>
                <a:gd name="T1" fmla="*/ 0 h 74"/>
                <a:gd name="T2" fmla="*/ 198 w 198"/>
                <a:gd name="T3" fmla="*/ 0 h 74"/>
                <a:gd name="T4" fmla="*/ 198 w 198"/>
                <a:gd name="T5" fmla="*/ 74 h 74"/>
                <a:gd name="T6" fmla="*/ 0 w 198"/>
                <a:gd name="T7" fmla="*/ 74 h 74"/>
                <a:gd name="T8" fmla="*/ 0 w 198"/>
                <a:gd name="T9" fmla="*/ 0 h 74"/>
                <a:gd name="T10" fmla="*/ 5 w 198"/>
                <a:gd name="T11" fmla="*/ 69 h 74"/>
                <a:gd name="T12" fmla="*/ 0 w 198"/>
                <a:gd name="T13" fmla="*/ 69 h 74"/>
                <a:gd name="T14" fmla="*/ 194 w 198"/>
                <a:gd name="T15" fmla="*/ 69 h 74"/>
                <a:gd name="T16" fmla="*/ 194 w 198"/>
                <a:gd name="T17" fmla="*/ 69 h 74"/>
                <a:gd name="T18" fmla="*/ 194 w 198"/>
                <a:gd name="T19" fmla="*/ 0 h 74"/>
                <a:gd name="T20" fmla="*/ 194 w 198"/>
                <a:gd name="T21" fmla="*/ 5 h 74"/>
                <a:gd name="T22" fmla="*/ 0 w 198"/>
                <a:gd name="T23" fmla="*/ 5 h 74"/>
                <a:gd name="T24" fmla="*/ 5 w 198"/>
                <a:gd name="T25" fmla="*/ 0 h 74"/>
                <a:gd name="T26" fmla="*/ 5 w 198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8" h="74">
                  <a:moveTo>
                    <a:pt x="0" y="0"/>
                  </a:moveTo>
                  <a:lnTo>
                    <a:pt x="198" y="0"/>
                  </a:lnTo>
                  <a:lnTo>
                    <a:pt x="198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5" y="69"/>
                  </a:moveTo>
                  <a:lnTo>
                    <a:pt x="0" y="69"/>
                  </a:lnTo>
                  <a:lnTo>
                    <a:pt x="194" y="69"/>
                  </a:lnTo>
                  <a:lnTo>
                    <a:pt x="194" y="69"/>
                  </a:lnTo>
                  <a:lnTo>
                    <a:pt x="194" y="0"/>
                  </a:lnTo>
                  <a:lnTo>
                    <a:pt x="194" y="5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1" name="Rectangle 79">
              <a:extLst>
                <a:ext uri="{FF2B5EF4-FFF2-40B4-BE49-F238E27FC236}">
                  <a16:creationId xmlns:a16="http://schemas.microsoft.com/office/drawing/2014/main" id="{72863EFB-F651-EC0D-75A9-1F25E01F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4800" y="3984526"/>
              <a:ext cx="269304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진행중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2" name="Rectangle 80">
              <a:extLst>
                <a:ext uri="{FF2B5EF4-FFF2-40B4-BE49-F238E27FC236}">
                  <a16:creationId xmlns:a16="http://schemas.microsoft.com/office/drawing/2014/main" id="{8904D474-DA43-33E7-F8D9-EF3A025FD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737" y="3493988"/>
              <a:ext cx="204788" cy="109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1DA45183-D3FC-0047-98A3-E895E717A6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2737" y="3493988"/>
              <a:ext cx="211138" cy="117475"/>
            </a:xfrm>
            <a:custGeom>
              <a:avLst/>
              <a:gdLst>
                <a:gd name="T0" fmla="*/ 0 w 133"/>
                <a:gd name="T1" fmla="*/ 0 h 74"/>
                <a:gd name="T2" fmla="*/ 133 w 133"/>
                <a:gd name="T3" fmla="*/ 0 h 74"/>
                <a:gd name="T4" fmla="*/ 133 w 133"/>
                <a:gd name="T5" fmla="*/ 74 h 74"/>
                <a:gd name="T6" fmla="*/ 0 w 133"/>
                <a:gd name="T7" fmla="*/ 74 h 74"/>
                <a:gd name="T8" fmla="*/ 0 w 133"/>
                <a:gd name="T9" fmla="*/ 0 h 74"/>
                <a:gd name="T10" fmla="*/ 4 w 133"/>
                <a:gd name="T11" fmla="*/ 69 h 74"/>
                <a:gd name="T12" fmla="*/ 0 w 133"/>
                <a:gd name="T13" fmla="*/ 69 h 74"/>
                <a:gd name="T14" fmla="*/ 129 w 133"/>
                <a:gd name="T15" fmla="*/ 69 h 74"/>
                <a:gd name="T16" fmla="*/ 129 w 133"/>
                <a:gd name="T17" fmla="*/ 69 h 74"/>
                <a:gd name="T18" fmla="*/ 129 w 133"/>
                <a:gd name="T19" fmla="*/ 0 h 74"/>
                <a:gd name="T20" fmla="*/ 129 w 133"/>
                <a:gd name="T21" fmla="*/ 5 h 74"/>
                <a:gd name="T22" fmla="*/ 0 w 133"/>
                <a:gd name="T23" fmla="*/ 5 h 74"/>
                <a:gd name="T24" fmla="*/ 4 w 133"/>
                <a:gd name="T25" fmla="*/ 0 h 74"/>
                <a:gd name="T26" fmla="*/ 4 w 133"/>
                <a:gd name="T27" fmla="*/ 6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4">
                  <a:moveTo>
                    <a:pt x="0" y="0"/>
                  </a:moveTo>
                  <a:lnTo>
                    <a:pt x="133" y="0"/>
                  </a:lnTo>
                  <a:lnTo>
                    <a:pt x="133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4" y="69"/>
                  </a:moveTo>
                  <a:lnTo>
                    <a:pt x="0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0"/>
                  </a:lnTo>
                  <a:lnTo>
                    <a:pt x="129" y="5"/>
                  </a:lnTo>
                  <a:lnTo>
                    <a:pt x="0" y="5"/>
                  </a:lnTo>
                  <a:lnTo>
                    <a:pt x="4" y="0"/>
                  </a:lnTo>
                  <a:lnTo>
                    <a:pt x="4" y="69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4" name="Rectangle 82">
              <a:extLst>
                <a:ext uri="{FF2B5EF4-FFF2-40B4-BE49-F238E27FC236}">
                  <a16:creationId xmlns:a16="http://schemas.microsoft.com/office/drawing/2014/main" id="{4BFB9C43-DE85-32D6-E50D-8E11B6D79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9087" y="3501926"/>
              <a:ext cx="179536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700" b="1" i="0" u="none" strike="noStrike" cap="none" normalizeH="0" baseline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j-ea"/>
                  <a:ea typeface="+mj-ea"/>
                </a:rPr>
                <a:t>완료</a:t>
              </a:r>
              <a:endPara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5" name="Rectangle 28">
              <a:extLst>
                <a:ext uri="{FF2B5EF4-FFF2-40B4-BE49-F238E27FC236}">
                  <a16:creationId xmlns:a16="http://schemas.microsoft.com/office/drawing/2014/main" id="{E3375D43-930D-C9CF-0341-7D1539839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7087" y="1505974"/>
              <a:ext cx="893847" cy="216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05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Activity #2</a:t>
              </a:r>
              <a:endPara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471039D0-7593-E74B-C2B6-D1BD3D37B444}"/>
                </a:ext>
              </a:extLst>
            </p:cNvPr>
            <p:cNvSpPr/>
            <p:nvPr/>
          </p:nvSpPr>
          <p:spPr>
            <a:xfrm>
              <a:off x="365712" y="914400"/>
              <a:ext cx="6094413" cy="3476625"/>
            </a:xfrm>
            <a:prstGeom prst="roundRect">
              <a:avLst>
                <a:gd name="adj" fmla="val 5982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268DF1D8-6157-9666-7A8F-DA3B9564E173}"/>
                </a:ext>
              </a:extLst>
            </p:cNvPr>
            <p:cNvCxnSpPr>
              <a:cxnSpLocks/>
            </p:cNvCxnSpPr>
            <p:nvPr/>
          </p:nvCxnSpPr>
          <p:spPr>
            <a:xfrm>
              <a:off x="365712" y="2767013"/>
              <a:ext cx="6094413" cy="0"/>
            </a:xfrm>
            <a:prstGeom prst="line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D4C61C-4878-E6BA-6051-9E30608F7FE8}"/>
              </a:ext>
            </a:extLst>
          </p:cNvPr>
          <p:cNvGrpSpPr/>
          <p:nvPr/>
        </p:nvGrpSpPr>
        <p:grpSpPr>
          <a:xfrm>
            <a:off x="3517748" y="891462"/>
            <a:ext cx="3899218" cy="5417452"/>
            <a:chOff x="4193653" y="1004998"/>
            <a:chExt cx="3899218" cy="5417452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78697AB3-A8A9-FADD-6A6B-B212C67A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18" t="3296" r="1402"/>
            <a:stretch/>
          </p:blipFill>
          <p:spPr>
            <a:xfrm>
              <a:off x="4250575" y="1086608"/>
              <a:ext cx="3842296" cy="5335842"/>
            </a:xfrm>
            <a:prstGeom prst="rect">
              <a:avLst/>
            </a:prstGeom>
          </p:spPr>
        </p:pic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26F0248A-3E83-EFC0-4761-62B2C56CC2D0}"/>
                </a:ext>
              </a:extLst>
            </p:cNvPr>
            <p:cNvSpPr/>
            <p:nvPr/>
          </p:nvSpPr>
          <p:spPr>
            <a:xfrm>
              <a:off x="4193653" y="1004998"/>
              <a:ext cx="3842296" cy="5393705"/>
            </a:xfrm>
            <a:prstGeom prst="roundRect">
              <a:avLst>
                <a:gd name="adj" fmla="val 5824"/>
              </a:avLst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2B046496-30EE-584D-98DD-293483FEF880}"/>
              </a:ext>
            </a:extLst>
          </p:cNvPr>
          <p:cNvGrpSpPr/>
          <p:nvPr/>
        </p:nvGrpSpPr>
        <p:grpSpPr>
          <a:xfrm>
            <a:off x="6575536" y="2142412"/>
            <a:ext cx="2968003" cy="4361648"/>
            <a:chOff x="2434975" y="0"/>
            <a:chExt cx="5260368" cy="6858000"/>
          </a:xfrm>
        </p:grpSpPr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D6C200B8-2CFB-841F-90F3-131CB7AB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23" r="29943"/>
            <a:stretch/>
          </p:blipFill>
          <p:spPr>
            <a:xfrm>
              <a:off x="2434975" y="0"/>
              <a:ext cx="5188449" cy="6858000"/>
            </a:xfrm>
            <a:prstGeom prst="rect">
              <a:avLst/>
            </a:prstGeom>
          </p:spPr>
        </p:pic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E021915F-7CAE-F049-BD4B-19DF4C7A62CE}"/>
                </a:ext>
              </a:extLst>
            </p:cNvPr>
            <p:cNvSpPr/>
            <p:nvPr/>
          </p:nvSpPr>
          <p:spPr>
            <a:xfrm>
              <a:off x="2506894" y="71920"/>
              <a:ext cx="5188449" cy="6786080"/>
            </a:xfrm>
            <a:prstGeom prst="roundRect">
              <a:avLst>
                <a:gd name="adj" fmla="val 3400"/>
              </a:avLst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/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DB92429-D875-35AF-29E7-BCC78386961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20</a:t>
            </a:fld>
            <a:endParaRPr lang="ko-KR" alt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F6349F-B930-48C4-B8FE-295BB8597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" t="6283" r="2838" b="15807"/>
          <a:stretch/>
        </p:blipFill>
        <p:spPr>
          <a:xfrm>
            <a:off x="314622" y="1117993"/>
            <a:ext cx="4329481" cy="3627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3C9AF3-25DF-4306-B072-15FBA1E65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" t="9965" r="2671"/>
          <a:stretch/>
        </p:blipFill>
        <p:spPr>
          <a:xfrm>
            <a:off x="5042265" y="1822072"/>
            <a:ext cx="4549114" cy="42082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04A02-9F50-4183-9AE9-0796F39B3440}"/>
              </a:ext>
            </a:extLst>
          </p:cNvPr>
          <p:cNvSpPr txBox="1"/>
          <p:nvPr/>
        </p:nvSpPr>
        <p:spPr>
          <a:xfrm>
            <a:off x="4594112" y="1121496"/>
            <a:ext cx="1462663" cy="442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38" b="1" dirty="0">
                <a:solidFill>
                  <a:srgbClr val="8B90C7"/>
                </a:solidFill>
                <a:latin typeface="+mj-ea"/>
                <a:ea typeface="+mj-ea"/>
              </a:rPr>
              <a:t>임상 표준 </a:t>
            </a: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F0057-3246-446D-B377-25478B182307}"/>
              </a:ext>
            </a:extLst>
          </p:cNvPr>
          <p:cNvSpPr txBox="1"/>
          <p:nvPr/>
        </p:nvSpPr>
        <p:spPr>
          <a:xfrm>
            <a:off x="6015063" y="1541356"/>
            <a:ext cx="2047728" cy="267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rgbClr val="8B90C7"/>
                </a:solidFill>
                <a:latin typeface="+mj-ea"/>
                <a:ea typeface="+mj-ea"/>
              </a:rPr>
              <a:t>Milestone/Activity Details</a:t>
            </a:r>
            <a:endParaRPr kumimoji="1" lang="ko-KR" altLang="en-US" sz="1138" b="1" dirty="0">
              <a:solidFill>
                <a:srgbClr val="8B90C7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E41F8-1903-4FB3-B8DA-9BDE25FCF9E0}"/>
              </a:ext>
            </a:extLst>
          </p:cNvPr>
          <p:cNvSpPr txBox="1"/>
          <p:nvPr/>
        </p:nvSpPr>
        <p:spPr>
          <a:xfrm>
            <a:off x="7992353" y="4785670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표준문서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664A4-B29E-45B9-9758-35190BD8E77B}"/>
              </a:ext>
            </a:extLst>
          </p:cNvPr>
          <p:cNvSpPr txBox="1"/>
          <p:nvPr/>
        </p:nvSpPr>
        <p:spPr>
          <a:xfrm>
            <a:off x="8594154" y="4785669"/>
            <a:ext cx="495088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참고문서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335A305-F3A5-41AC-BBFF-DE0BA319655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0903" y="1975230"/>
            <a:ext cx="4621493" cy="373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42549EC-F5E0-4D23-BCBA-E121BE31F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6" t="12020" r="12987" b="36535"/>
          <a:stretch/>
        </p:blipFill>
        <p:spPr>
          <a:xfrm>
            <a:off x="995494" y="4647402"/>
            <a:ext cx="3379582" cy="12599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97AD326-B98B-48C9-94F9-084824B4C244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225491" y="3981308"/>
            <a:ext cx="866636" cy="528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15FBA93-827C-4845-A489-33338E87034A}"/>
              </a:ext>
            </a:extLst>
          </p:cNvPr>
          <p:cNvSpPr/>
          <p:nvPr/>
        </p:nvSpPr>
        <p:spPr>
          <a:xfrm>
            <a:off x="314622" y="1904473"/>
            <a:ext cx="396281" cy="141514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32F78F8-27E4-4FD4-AD77-9501EF2ADA73}"/>
              </a:ext>
            </a:extLst>
          </p:cNvPr>
          <p:cNvSpPr/>
          <p:nvPr/>
        </p:nvSpPr>
        <p:spPr>
          <a:xfrm>
            <a:off x="5092127" y="3906752"/>
            <a:ext cx="1137819" cy="149112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8E462E-74C0-4394-8EED-EFC68C1BEF6A}"/>
              </a:ext>
            </a:extLst>
          </p:cNvPr>
          <p:cNvSpPr txBox="1"/>
          <p:nvPr/>
        </p:nvSpPr>
        <p:spPr>
          <a:xfrm>
            <a:off x="8588359" y="4300426"/>
            <a:ext cx="895839" cy="190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29250" tIns="29250" rIns="29250" bIns="29250" rtlCol="0">
            <a:spAutoFit/>
          </a:bodyPr>
          <a:lstStyle/>
          <a:p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Lessons</a:t>
            </a:r>
            <a:r>
              <a:rPr lang="ko-KR" altLang="en-US" sz="853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853" b="1" dirty="0">
                <a:solidFill>
                  <a:schemeClr val="accent1">
                    <a:lumMod val="50000"/>
                  </a:schemeClr>
                </a:solidFill>
              </a:rPr>
              <a:t>Learned</a:t>
            </a:r>
            <a:endParaRPr lang="ko-KR" altLang="en-US" sz="853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실행 단추: 앞으로 또는 다음으로 이동 2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A8F4E9-D7C0-40F6-9DCF-B6FB87DBFA85}"/>
              </a:ext>
            </a:extLst>
          </p:cNvPr>
          <p:cNvSpPr/>
          <p:nvPr/>
        </p:nvSpPr>
        <p:spPr>
          <a:xfrm>
            <a:off x="7936831" y="4482117"/>
            <a:ext cx="526559" cy="526559"/>
          </a:xfrm>
          <a:prstGeom prst="actionButtonForwardNex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C6D58-CE4B-5AEE-0466-5466213BC158}"/>
              </a:ext>
            </a:extLst>
          </p:cNvPr>
          <p:cNvSpPr txBox="1"/>
          <p:nvPr/>
        </p:nvSpPr>
        <p:spPr>
          <a:xfrm>
            <a:off x="1" y="644945"/>
            <a:ext cx="345819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Milestone / Activity</a:t>
            </a:r>
            <a:endParaRPr lang="ko-KR" altLang="en-US" sz="1463" b="1" dirty="0"/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AF05A2F-57A9-A795-4AFA-07FF89E8C893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5F90A6-1693-4927-8A14-8213C2316BF3}" type="slidenum">
              <a:rPr lang="ko-KR" altLang="en-US" sz="900" smtClean="0"/>
              <a:pPr/>
              <a:t>21</a:t>
            </a:fld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4289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640E0-15C1-1F19-0059-68864FA2A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B439B0C6-9854-F1F1-3221-1EA64FCD9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568031" y="1751798"/>
            <a:ext cx="6606146" cy="41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DF8A8F42-2B16-1989-CA56-C43205014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761584" y="4021373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0A4C-74EA-88A2-2174-AF3613BD94AD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335944-EB25-10A7-7770-A9C939A29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668756"/>
              </p:ext>
            </p:extLst>
          </p:nvPr>
        </p:nvGraphicFramePr>
        <p:xfrm>
          <a:off x="3657600" y="933802"/>
          <a:ext cx="5900286" cy="16613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428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557929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695500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108214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2774357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21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Unmanaged</a:t>
                      </a:r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/>
                        <a:t>연구비 관리 안함</a:t>
                      </a:r>
                      <a:endParaRPr lang="ko-KR" altLang="en-US" sz="10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2103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Budget</a:t>
                      </a:r>
                      <a:r>
                        <a:rPr lang="ko-KR" altLang="en-US" sz="1000" dirty="0"/>
                        <a:t> 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Unmanaged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계획관리 안함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Managed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Lump-sum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PJ </a:t>
                      </a:r>
                      <a:r>
                        <a:rPr lang="ko-KR" altLang="en-US" sz="1000" dirty="0"/>
                        <a:t>전체 예산관리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Line Item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비목별 예산관리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Periodic Line Item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비목별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기간별 예산 관리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Actual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2103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0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0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0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1BAFA3F-1E4D-DCAD-F159-2D4138B04CF9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6920F2-67D5-D0F3-B0B6-EEF3BE1E83EA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A0C4B2-C842-8569-B22A-5C1198555112}"/>
              </a:ext>
            </a:extLst>
          </p:cNvPr>
          <p:cNvGrpSpPr/>
          <p:nvPr/>
        </p:nvGrpSpPr>
        <p:grpSpPr>
          <a:xfrm>
            <a:off x="217701" y="878725"/>
            <a:ext cx="4825187" cy="3507884"/>
            <a:chOff x="4617845" y="2438582"/>
            <a:chExt cx="4359109" cy="311909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32B554C-7505-DB80-50A5-2A53A8FC9587}"/>
                </a:ext>
              </a:extLst>
            </p:cNvPr>
            <p:cNvGrpSpPr/>
            <p:nvPr/>
          </p:nvGrpSpPr>
          <p:grpSpPr>
            <a:xfrm>
              <a:off x="4617845" y="2438582"/>
              <a:ext cx="4359108" cy="288072"/>
              <a:chOff x="4617845" y="1968563"/>
              <a:chExt cx="4359108" cy="28807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C596484-7A10-46FC-1F91-8043CD2CD8A6}"/>
                  </a:ext>
                </a:extLst>
              </p:cNvPr>
              <p:cNvSpPr/>
              <p:nvPr/>
            </p:nvSpPr>
            <p:spPr>
              <a:xfrm>
                <a:off x="4617845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F69AD80-EA6B-96FD-972B-65E84B90865E}"/>
                  </a:ext>
                </a:extLst>
              </p:cNvPr>
              <p:cNvGrpSpPr/>
              <p:nvPr/>
            </p:nvGrpSpPr>
            <p:grpSpPr>
              <a:xfrm>
                <a:off x="4707597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5CCA030-1AFB-A4E2-B06C-C951087A8DA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332A53E-2F51-E5D9-2B59-6068DC0296D5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830B55-02A1-5C54-572A-34B129D34533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7BCD8FD1-DEBF-186A-5FB1-31E944F001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17846" y="2726199"/>
              <a:ext cx="4359108" cy="283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174EB5-1C6D-95DC-B079-4E3D32803258}"/>
              </a:ext>
            </a:extLst>
          </p:cNvPr>
          <p:cNvGrpSpPr/>
          <p:nvPr/>
        </p:nvGrpSpPr>
        <p:grpSpPr>
          <a:xfrm>
            <a:off x="3884162" y="1985261"/>
            <a:ext cx="5717037" cy="4167083"/>
            <a:chOff x="152309" y="2438582"/>
            <a:chExt cx="4359109" cy="306652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E266DEB-400C-DC6D-2DED-1DF3624C79F6}"/>
                </a:ext>
              </a:extLst>
            </p:cNvPr>
            <p:cNvGrpSpPr/>
            <p:nvPr/>
          </p:nvGrpSpPr>
          <p:grpSpPr>
            <a:xfrm>
              <a:off x="152309" y="2438582"/>
              <a:ext cx="4359108" cy="288072"/>
              <a:chOff x="152309" y="1968563"/>
              <a:chExt cx="4359108" cy="28807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D5AAF61-F098-1281-4843-B5FC475A51DD}"/>
                  </a:ext>
                </a:extLst>
              </p:cNvPr>
              <p:cNvSpPr/>
              <p:nvPr/>
            </p:nvSpPr>
            <p:spPr>
              <a:xfrm>
                <a:off x="152309" y="1968563"/>
                <a:ext cx="4359108" cy="288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dist="38100" dir="2700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F45B731-7DA8-8CAC-621D-A7D805D93647}"/>
                  </a:ext>
                </a:extLst>
              </p:cNvPr>
              <p:cNvGrpSpPr/>
              <p:nvPr/>
            </p:nvGrpSpPr>
            <p:grpSpPr>
              <a:xfrm>
                <a:off x="242061" y="2083475"/>
                <a:ext cx="250024" cy="66501"/>
                <a:chOff x="413280" y="1835647"/>
                <a:chExt cx="250024" cy="66501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F2C2DC1-EB71-CDD6-F568-9FAE811795E8}"/>
                    </a:ext>
                  </a:extLst>
                </p:cNvPr>
                <p:cNvSpPr/>
                <p:nvPr/>
              </p:nvSpPr>
              <p:spPr>
                <a:xfrm>
                  <a:off x="413280" y="1835647"/>
                  <a:ext cx="66501" cy="66501"/>
                </a:xfrm>
                <a:prstGeom prst="ellipse">
                  <a:avLst/>
                </a:prstGeom>
                <a:solidFill>
                  <a:srgbClr val="6CC0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089545F4-A41A-72E9-D821-196E0C352CAC}"/>
                    </a:ext>
                  </a:extLst>
                </p:cNvPr>
                <p:cNvSpPr/>
                <p:nvPr/>
              </p:nvSpPr>
              <p:spPr>
                <a:xfrm>
                  <a:off x="503032" y="1835647"/>
                  <a:ext cx="66501" cy="66501"/>
                </a:xfrm>
                <a:prstGeom prst="ellipse">
                  <a:avLst/>
                </a:prstGeom>
                <a:solidFill>
                  <a:srgbClr val="FFD96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B1701E5-314E-BED0-C377-3F2B19730796}"/>
                    </a:ext>
                  </a:extLst>
                </p:cNvPr>
                <p:cNvSpPr/>
                <p:nvPr/>
              </p:nvSpPr>
              <p:spPr>
                <a:xfrm>
                  <a:off x="596803" y="1835647"/>
                  <a:ext cx="66501" cy="66501"/>
                </a:xfrm>
                <a:prstGeom prst="ellipse">
                  <a:avLst/>
                </a:prstGeom>
                <a:solidFill>
                  <a:srgbClr val="FEACB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A5047FD1-48D5-8002-5A35-EFE4A610F0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92" t="11292" r="2462" b="3993"/>
            <a:stretch/>
          </p:blipFill>
          <p:spPr bwMode="auto">
            <a:xfrm>
              <a:off x="152310" y="2726199"/>
              <a:ext cx="4359108" cy="2778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55600" dist="38100" dir="27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98B23248-6504-5A89-25D8-88DCA3A5244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49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3EB90B7-DF9C-8EFA-75ED-B9A9CC3B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166" y="1457620"/>
            <a:ext cx="4967189" cy="3251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68474DB-121A-373B-2EE9-BB05E362E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b="50961"/>
          <a:stretch>
            <a:fillRect/>
          </a:stretch>
        </p:blipFill>
        <p:spPr bwMode="auto">
          <a:xfrm>
            <a:off x="2624760" y="3682422"/>
            <a:ext cx="5969788" cy="2245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4AADE7-53AD-EAAC-EF57-7D749EE85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5" r="22615" b="46184"/>
          <a:stretch/>
        </p:blipFill>
        <p:spPr>
          <a:xfrm>
            <a:off x="5440561" y="1457621"/>
            <a:ext cx="3873196" cy="2162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97602-C4BE-AFFE-0D75-EE0FA53C043E}"/>
              </a:ext>
            </a:extLst>
          </p:cNvPr>
          <p:cNvSpPr txBox="1"/>
          <p:nvPr/>
        </p:nvSpPr>
        <p:spPr>
          <a:xfrm>
            <a:off x="1" y="644945"/>
            <a:ext cx="23363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b="1" dirty="0"/>
              <a:t>Project </a:t>
            </a:r>
            <a:r>
              <a:rPr lang="ko-KR" altLang="en-US" sz="1463" b="1" dirty="0"/>
              <a:t>관리항목 </a:t>
            </a:r>
            <a:r>
              <a:rPr lang="en-US" altLang="ko-KR" sz="1463" b="1" dirty="0"/>
              <a:t>– </a:t>
            </a:r>
            <a:r>
              <a:rPr lang="ko-KR" altLang="en-US" sz="1463" b="1" dirty="0"/>
              <a:t>연구비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1B704E-803C-4061-7101-DFCADC597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2" y="5984933"/>
            <a:ext cx="736565" cy="230129"/>
          </a:xfrm>
          <a:prstGeom prst="rect">
            <a:avLst/>
          </a:prstGeom>
        </p:spPr>
      </p:pic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612483A6-FCD4-127E-050D-09CB432ACA9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6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33FD8-ADCA-DCE0-7954-9EE7CBFE8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467C931-CFDD-214B-1EBC-700F149E578B}"/>
              </a:ext>
            </a:extLst>
          </p:cNvPr>
          <p:cNvSpPr/>
          <p:nvPr/>
        </p:nvSpPr>
        <p:spPr>
          <a:xfrm>
            <a:off x="0" y="731520"/>
            <a:ext cx="9906000" cy="5977287"/>
          </a:xfrm>
          <a:prstGeom prst="roundRect">
            <a:avLst>
              <a:gd name="adj" fmla="val 5586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DBDB652-59BE-107F-7BBB-8E7F37A33365}"/>
              </a:ext>
            </a:extLst>
          </p:cNvPr>
          <p:cNvSpPr/>
          <p:nvPr/>
        </p:nvSpPr>
        <p:spPr>
          <a:xfrm>
            <a:off x="157397" y="1114814"/>
            <a:ext cx="9569360" cy="4355981"/>
          </a:xfrm>
          <a:prstGeom prst="roundRect">
            <a:avLst>
              <a:gd name="adj" fmla="val 6828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A85513-FD82-E4D1-98EC-944F138CD8FA}"/>
              </a:ext>
            </a:extLst>
          </p:cNvPr>
          <p:cNvSpPr/>
          <p:nvPr/>
        </p:nvSpPr>
        <p:spPr>
          <a:xfrm>
            <a:off x="314601" y="1501806"/>
            <a:ext cx="7023423" cy="2935933"/>
          </a:xfrm>
          <a:prstGeom prst="roundRect">
            <a:avLst>
              <a:gd name="adj" fmla="val 970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92BE78-63FB-CEFA-CD73-77DBF8CB38D6}"/>
              </a:ext>
            </a:extLst>
          </p:cNvPr>
          <p:cNvSpPr/>
          <p:nvPr/>
        </p:nvSpPr>
        <p:spPr>
          <a:xfrm>
            <a:off x="494037" y="2711457"/>
            <a:ext cx="6724656" cy="9049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C75E1-E0DC-D79A-A3EE-2E9FB0ACDB23}"/>
              </a:ext>
            </a:extLst>
          </p:cNvPr>
          <p:cNvSpPr txBox="1"/>
          <p:nvPr/>
        </p:nvSpPr>
        <p:spPr>
          <a:xfrm>
            <a:off x="781145" y="3043468"/>
            <a:ext cx="93228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F16D8-09FC-6B27-E6BB-DA5981F59357}"/>
              </a:ext>
            </a:extLst>
          </p:cNvPr>
          <p:cNvSpPr txBox="1"/>
          <p:nvPr/>
        </p:nvSpPr>
        <p:spPr>
          <a:xfrm>
            <a:off x="3353253" y="3043467"/>
            <a:ext cx="108983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44BA3-33D8-77A0-8018-735C2512D94F}"/>
              </a:ext>
            </a:extLst>
          </p:cNvPr>
          <p:cNvSpPr txBox="1"/>
          <p:nvPr/>
        </p:nvSpPr>
        <p:spPr>
          <a:xfrm>
            <a:off x="2076625" y="2939463"/>
            <a:ext cx="866238" cy="517783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DA4B4-32BE-1FEE-9BBB-94B4DF6C969F}"/>
              </a:ext>
            </a:extLst>
          </p:cNvPr>
          <p:cNvSpPr txBox="1"/>
          <p:nvPr/>
        </p:nvSpPr>
        <p:spPr>
          <a:xfrm>
            <a:off x="6132190" y="2894699"/>
            <a:ext cx="912998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Solution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Product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66997-B34C-C377-5EAF-FEF76058EEEB}"/>
              </a:ext>
            </a:extLst>
          </p:cNvPr>
          <p:cNvSpPr txBox="1"/>
          <p:nvPr/>
        </p:nvSpPr>
        <p:spPr>
          <a:xfrm>
            <a:off x="2470138" y="1980646"/>
            <a:ext cx="1262748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6EC71-0092-02CA-94AB-9AE63B7C125D}"/>
              </a:ext>
            </a:extLst>
          </p:cNvPr>
          <p:cNvSpPr txBox="1"/>
          <p:nvPr/>
        </p:nvSpPr>
        <p:spPr>
          <a:xfrm>
            <a:off x="3533503" y="3739447"/>
            <a:ext cx="793363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025D89-104A-8BA0-DBD3-ECE31449B4F0}"/>
              </a:ext>
            </a:extLst>
          </p:cNvPr>
          <p:cNvSpPr txBox="1"/>
          <p:nvPr/>
        </p:nvSpPr>
        <p:spPr>
          <a:xfrm>
            <a:off x="7618461" y="1908024"/>
            <a:ext cx="1490411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B381501B-21F0-442E-2335-036F081B4205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399258" y="1972589"/>
            <a:ext cx="918911" cy="12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4259F2-ADA5-641A-2CA6-C58E7370E57F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732886" y="2124557"/>
            <a:ext cx="1413549" cy="91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BE28BED-353B-0FA2-74DA-896E5917C747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808566" y="3158422"/>
            <a:ext cx="426114" cy="1023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8564E65-816A-051B-F3BF-BF77B983084E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26866" y="3371943"/>
            <a:ext cx="819569" cy="51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E0DEFE-7E8F-50CD-5CBF-D2ED3B75AEE3}"/>
              </a:ext>
            </a:extLst>
          </p:cNvPr>
          <p:cNvSpPr txBox="1"/>
          <p:nvPr/>
        </p:nvSpPr>
        <p:spPr>
          <a:xfrm>
            <a:off x="5311101" y="2300489"/>
            <a:ext cx="900010" cy="26200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E33EC37-8F6A-FE5D-0D38-8171506A79E7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656438" y="1284800"/>
            <a:ext cx="507969" cy="2801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E0D6BA3-AA75-558E-1B73-507DCEB549EF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6211111" y="2431493"/>
            <a:ext cx="377578" cy="463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D386A17-C83D-0FE5-7A68-A385801A015E}"/>
              </a:ext>
            </a:extLst>
          </p:cNvPr>
          <p:cNvSpPr txBox="1"/>
          <p:nvPr/>
        </p:nvSpPr>
        <p:spPr>
          <a:xfrm>
            <a:off x="1852529" y="1748819"/>
            <a:ext cx="2806917" cy="275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46D64B-3351-94F6-BF79-B00AD1D95768}"/>
              </a:ext>
            </a:extLst>
          </p:cNvPr>
          <p:cNvSpPr txBox="1"/>
          <p:nvPr/>
        </p:nvSpPr>
        <p:spPr>
          <a:xfrm>
            <a:off x="2682835" y="4039053"/>
            <a:ext cx="2799807" cy="283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A236BB-EE05-C0D2-0D8D-CBCC23B0487C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713434" y="3198354"/>
            <a:ext cx="363192" cy="93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C04A16-27CC-89AD-570A-318976C45B39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2863" y="3198354"/>
            <a:ext cx="410390" cy="9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1B68EE6-2291-8BE0-8BB7-0BCF716919AB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>
            <a:off x="5445891" y="3207705"/>
            <a:ext cx="686299" cy="3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635429-25DA-AA8D-9ECB-039DB9396D5B}"/>
              </a:ext>
            </a:extLst>
          </p:cNvPr>
          <p:cNvSpPr txBox="1"/>
          <p:nvPr/>
        </p:nvSpPr>
        <p:spPr>
          <a:xfrm>
            <a:off x="493042" y="2734356"/>
            <a:ext cx="1348373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Managed Entity</a:t>
            </a:r>
            <a:endParaRPr lang="ko-KR" altLang="en-US" sz="14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140044-9CA9-21C3-D721-FBA901175613}"/>
              </a:ext>
            </a:extLst>
          </p:cNvPr>
          <p:cNvSpPr txBox="1"/>
          <p:nvPr/>
        </p:nvSpPr>
        <p:spPr>
          <a:xfrm>
            <a:off x="486247" y="1540734"/>
            <a:ext cx="68460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Activity</a:t>
            </a:r>
            <a:endParaRPr lang="ko-KR" altLang="en-US" sz="14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D010F4-7349-AF71-50BF-3DA690750D98}"/>
              </a:ext>
            </a:extLst>
          </p:cNvPr>
          <p:cNvSpPr txBox="1"/>
          <p:nvPr/>
        </p:nvSpPr>
        <p:spPr>
          <a:xfrm>
            <a:off x="786724" y="4876501"/>
            <a:ext cx="724198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CF945-00D0-195B-D9E8-987CD48AEEDF}"/>
              </a:ext>
            </a:extLst>
          </p:cNvPr>
          <p:cNvSpPr txBox="1"/>
          <p:nvPr/>
        </p:nvSpPr>
        <p:spPr>
          <a:xfrm>
            <a:off x="1939142" y="5023782"/>
            <a:ext cx="1178080" cy="3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F9C5C-0C12-6480-A722-317BACD915C7}"/>
              </a:ext>
            </a:extLst>
          </p:cNvPr>
          <p:cNvSpPr txBox="1"/>
          <p:nvPr/>
        </p:nvSpPr>
        <p:spPr>
          <a:xfrm>
            <a:off x="1910032" y="4711049"/>
            <a:ext cx="13143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C77569-2F9C-E9A1-0654-B744D1D59975}"/>
              </a:ext>
            </a:extLst>
          </p:cNvPr>
          <p:cNvSpPr txBox="1"/>
          <p:nvPr/>
        </p:nvSpPr>
        <p:spPr>
          <a:xfrm>
            <a:off x="3501583" y="5023782"/>
            <a:ext cx="1387817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005545-D0EE-0B8F-F7AC-D268C59F535B}"/>
              </a:ext>
            </a:extLst>
          </p:cNvPr>
          <p:cNvSpPr txBox="1"/>
          <p:nvPr/>
        </p:nvSpPr>
        <p:spPr>
          <a:xfrm>
            <a:off x="3505146" y="4710563"/>
            <a:ext cx="1178080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713928-1926-14B8-360E-1F88FCFA920F}"/>
              </a:ext>
            </a:extLst>
          </p:cNvPr>
          <p:cNvSpPr txBox="1"/>
          <p:nvPr/>
        </p:nvSpPr>
        <p:spPr>
          <a:xfrm>
            <a:off x="400146" y="1156500"/>
            <a:ext cx="63785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System</a:t>
            </a:r>
            <a:endParaRPr lang="ko-KR" altLang="en-US" sz="14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D824B88-67A3-4045-D825-D6B0C1EFE340}"/>
              </a:ext>
            </a:extLst>
          </p:cNvPr>
          <p:cNvSpPr/>
          <p:nvPr/>
        </p:nvSpPr>
        <p:spPr>
          <a:xfrm>
            <a:off x="7521532" y="1501806"/>
            <a:ext cx="1999026" cy="2418843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DE055D-E8D4-5763-0505-E4BB4984783C}"/>
              </a:ext>
            </a:extLst>
          </p:cNvPr>
          <p:cNvSpPr txBox="1"/>
          <p:nvPr/>
        </p:nvSpPr>
        <p:spPr>
          <a:xfrm>
            <a:off x="7666032" y="1519206"/>
            <a:ext cx="80335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400" b="1" i="1" dirty="0"/>
              <a:t>Resource</a:t>
            </a:r>
            <a:endParaRPr lang="ko-KR" altLang="en-US" sz="14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4B5A69-364E-A42E-7D71-74EDC3F057C9}"/>
              </a:ext>
            </a:extLst>
          </p:cNvPr>
          <p:cNvSpPr txBox="1"/>
          <p:nvPr/>
        </p:nvSpPr>
        <p:spPr>
          <a:xfrm>
            <a:off x="8414255" y="2148000"/>
            <a:ext cx="101811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4C40A88-198E-95D0-6007-CEB5DA86F651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8294787" y="2286678"/>
            <a:ext cx="188347" cy="5058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4C2AD3F-168F-8BF9-823E-28A89477E17B}"/>
              </a:ext>
            </a:extLst>
          </p:cNvPr>
          <p:cNvSpPr txBox="1"/>
          <p:nvPr/>
        </p:nvSpPr>
        <p:spPr>
          <a:xfrm>
            <a:off x="7791651" y="2740417"/>
            <a:ext cx="14924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Vendor 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18E8A0-49D4-10BA-40FC-31144DE244FD}"/>
              </a:ext>
            </a:extLst>
          </p:cNvPr>
          <p:cNvSpPr txBox="1"/>
          <p:nvPr/>
        </p:nvSpPr>
        <p:spPr>
          <a:xfrm>
            <a:off x="7848977" y="3185509"/>
            <a:ext cx="1344151" cy="72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05B06D1-08CB-8876-BDDC-CA64DD86ADDA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117222" y="5178671"/>
            <a:ext cx="38436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A7A0758-4F2F-5B75-7DA1-E785D7E3248B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224334" y="4865451"/>
            <a:ext cx="280812" cy="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43D2772-7FAD-F8B6-CC35-DB0F4E64DC13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510921" y="5031389"/>
            <a:ext cx="428221" cy="14728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B770854-ED72-D74A-952A-F70E9AD6FDEC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510921" y="4865937"/>
            <a:ext cx="399110" cy="165452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505AB8-E2C0-5EA7-4B82-73B46472668A}"/>
              </a:ext>
            </a:extLst>
          </p:cNvPr>
          <p:cNvSpPr txBox="1"/>
          <p:nvPr/>
        </p:nvSpPr>
        <p:spPr>
          <a:xfrm>
            <a:off x="157245" y="771752"/>
            <a:ext cx="112010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Environment</a:t>
            </a:r>
            <a:endParaRPr lang="ko-KR" altLang="en-US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C6F8B1-FC33-E3F2-AC9B-CB7A073E0EC1}"/>
              </a:ext>
            </a:extLst>
          </p:cNvPr>
          <p:cNvSpPr txBox="1"/>
          <p:nvPr/>
        </p:nvSpPr>
        <p:spPr>
          <a:xfrm>
            <a:off x="3908731" y="5626573"/>
            <a:ext cx="5200141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6A2A17-EC72-5AF6-C1BE-507881F208B5}"/>
              </a:ext>
            </a:extLst>
          </p:cNvPr>
          <p:cNvSpPr txBox="1"/>
          <p:nvPr/>
        </p:nvSpPr>
        <p:spPr>
          <a:xfrm>
            <a:off x="606986" y="5626573"/>
            <a:ext cx="289459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0B1A80-8DC5-3CDE-86BF-C7457CA235DC}"/>
              </a:ext>
            </a:extLst>
          </p:cNvPr>
          <p:cNvSpPr txBox="1"/>
          <p:nvPr/>
        </p:nvSpPr>
        <p:spPr>
          <a:xfrm>
            <a:off x="606987" y="6335218"/>
            <a:ext cx="3301744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2FD23A7-8EE1-3058-60FB-810BEA5CCC65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01583" y="5781461"/>
            <a:ext cx="407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2F20D33-5755-91C0-0003-520ED7E86C38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3908731" y="6490106"/>
            <a:ext cx="449535" cy="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B9349C-4F5D-1406-3FD8-963B93684098}"/>
              </a:ext>
            </a:extLst>
          </p:cNvPr>
          <p:cNvSpPr txBox="1"/>
          <p:nvPr/>
        </p:nvSpPr>
        <p:spPr>
          <a:xfrm>
            <a:off x="5388929" y="4779383"/>
            <a:ext cx="405588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523F9EA-EC73-603C-84A3-DC3EB8E65EE5}"/>
              </a:ext>
            </a:extLst>
          </p:cNvPr>
          <p:cNvSpPr txBox="1"/>
          <p:nvPr/>
        </p:nvSpPr>
        <p:spPr>
          <a:xfrm>
            <a:off x="3911046" y="5947998"/>
            <a:ext cx="340136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D110BAB-6FE5-9D96-C7E9-96062E8711C1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01583" y="5781461"/>
            <a:ext cx="409462" cy="321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DB60B5-AA05-7835-353B-C02DBD3005CC}"/>
              </a:ext>
            </a:extLst>
          </p:cNvPr>
          <p:cNvSpPr txBox="1"/>
          <p:nvPr/>
        </p:nvSpPr>
        <p:spPr>
          <a:xfrm>
            <a:off x="4358266" y="6336485"/>
            <a:ext cx="4397283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82631-90B0-6B8F-A4E4-684892531597}"/>
              </a:ext>
            </a:extLst>
          </p:cNvPr>
          <p:cNvSpPr txBox="1"/>
          <p:nvPr/>
        </p:nvSpPr>
        <p:spPr>
          <a:xfrm>
            <a:off x="7844067" y="3955385"/>
            <a:ext cx="1419669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</a:t>
            </a:r>
          </a:p>
          <a:p>
            <a:pPr algn="ctr"/>
            <a:r>
              <a:rPr lang="en-US" altLang="ko-KR" sz="1200" dirty="0"/>
              <a:t>Open 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1CAAF5-ECEE-7AE0-9E0B-F062F396D7C9}"/>
              </a:ext>
            </a:extLst>
          </p:cNvPr>
          <p:cNvSpPr txBox="1"/>
          <p:nvPr/>
        </p:nvSpPr>
        <p:spPr>
          <a:xfrm>
            <a:off x="4846978" y="3043467"/>
            <a:ext cx="598913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8674D1-644D-59A7-7519-507705D053AD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3092" y="3207706"/>
            <a:ext cx="40388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3B023E-31F5-F121-3D6B-4A87869230FB}"/>
              </a:ext>
            </a:extLst>
          </p:cNvPr>
          <p:cNvSpPr txBox="1"/>
          <p:nvPr/>
        </p:nvSpPr>
        <p:spPr>
          <a:xfrm>
            <a:off x="6337" y="289531"/>
            <a:ext cx="4157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Project</a:t>
            </a:r>
            <a:r>
              <a:rPr lang="ko-KR" altLang="en-US" sz="2000" dirty="0"/>
              <a:t> </a:t>
            </a:r>
            <a:r>
              <a:rPr lang="en-US" altLang="ko-KR" sz="2000" dirty="0"/>
              <a:t>Mgmt</a:t>
            </a:r>
            <a:r>
              <a:rPr lang="ko-KR" altLang="en-US" sz="2000" dirty="0"/>
              <a:t> </a:t>
            </a:r>
            <a:r>
              <a:rPr lang="en-US" altLang="ko-KR" sz="2000" dirty="0"/>
              <a:t>System</a:t>
            </a:r>
            <a:r>
              <a:rPr lang="ko-KR" altLang="en-US" sz="2000" dirty="0"/>
              <a:t> </a:t>
            </a:r>
            <a:r>
              <a:rPr lang="en-US" altLang="ko-KR" sz="2000" dirty="0"/>
              <a:t>Overview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5FA27-097C-1189-301B-E86E6E038ECA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E1CC37F4-4D2C-C9AE-8CC3-08CAF18C4F7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25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1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A90DE8-AA4C-0F1D-E758-1808E118458A}"/>
              </a:ext>
            </a:extLst>
          </p:cNvPr>
          <p:cNvSpPr txBox="1"/>
          <p:nvPr/>
        </p:nvSpPr>
        <p:spPr>
          <a:xfrm>
            <a:off x="-4447" y="285187"/>
            <a:ext cx="256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Scope – </a:t>
            </a:r>
            <a:r>
              <a:rPr lang="ko-KR" altLang="en-US" dirty="0"/>
              <a:t>연구전략</a:t>
            </a:r>
            <a:r>
              <a:rPr lang="en-US" altLang="ko-KR" dirty="0"/>
              <a:t>/</a:t>
            </a:r>
            <a:r>
              <a:rPr lang="ko-KR" altLang="en-US" dirty="0"/>
              <a:t>기획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19931-B9DD-4393-F166-7E21BBAAE012}"/>
              </a:ext>
            </a:extLst>
          </p:cNvPr>
          <p:cNvSpPr txBox="1"/>
          <p:nvPr/>
        </p:nvSpPr>
        <p:spPr>
          <a:xfrm>
            <a:off x="3062322" y="2004594"/>
            <a:ext cx="1093625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Intelligence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15361-F881-8C34-C8F6-E389F6471F88}"/>
              </a:ext>
            </a:extLst>
          </p:cNvPr>
          <p:cNvSpPr txBox="1"/>
          <p:nvPr/>
        </p:nvSpPr>
        <p:spPr>
          <a:xfrm>
            <a:off x="7312772" y="1994968"/>
            <a:ext cx="1282586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Project (Pool)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1FAAA-1C17-7EA9-E5C3-FD5762E67C55}"/>
              </a:ext>
            </a:extLst>
          </p:cNvPr>
          <p:cNvSpPr txBox="1"/>
          <p:nvPr/>
        </p:nvSpPr>
        <p:spPr>
          <a:xfrm>
            <a:off x="5271122" y="1893371"/>
            <a:ext cx="971988" cy="570720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600" dirty="0"/>
              <a:t>Strategy</a:t>
            </a:r>
          </a:p>
          <a:p>
            <a:pPr algn="ctr"/>
            <a:r>
              <a:rPr lang="en-US" altLang="ko-KR" sz="1400" dirty="0"/>
              <a:t>(PRM,TRM)</a:t>
            </a:r>
            <a:endParaRPr lang="ko-KR" altLang="en-US" sz="14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F4A4613-058E-89CF-23D0-A4A07784BB8C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4155947" y="2178731"/>
            <a:ext cx="1115175" cy="35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D8E868-4A2A-1707-7473-6B8BDD654ED0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243110" y="2172606"/>
            <a:ext cx="1069662" cy="61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594350-3251-F2AC-283D-69E6A5CD39A8}"/>
              </a:ext>
            </a:extLst>
          </p:cNvPr>
          <p:cNvSpPr txBox="1"/>
          <p:nvPr/>
        </p:nvSpPr>
        <p:spPr>
          <a:xfrm>
            <a:off x="960547" y="1881482"/>
            <a:ext cx="1129787" cy="601497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Raw</a:t>
            </a:r>
            <a:r>
              <a:rPr lang="ko-KR" altLang="en-US" sz="1600" dirty="0"/>
              <a:t> </a:t>
            </a:r>
            <a:r>
              <a:rPr lang="en-US" altLang="ko-KR" sz="1600" dirty="0"/>
              <a:t>Data,</a:t>
            </a:r>
          </a:p>
          <a:p>
            <a:pPr algn="ctr"/>
            <a:r>
              <a:rPr lang="en-US" altLang="ko-KR" sz="1600" dirty="0"/>
              <a:t>Information</a:t>
            </a:r>
            <a:endParaRPr lang="ko-KR" altLang="en-US" sz="16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4D16AD-FA20-166B-1323-657BE0C57637}"/>
              </a:ext>
            </a:extLst>
          </p:cNvPr>
          <p:cNvCxnSpPr>
            <a:cxnSpLocks/>
            <a:stCxn id="18" idx="3"/>
            <a:endCxn id="4" idx="1"/>
          </p:cNvCxnSpPr>
          <p:nvPr/>
        </p:nvCxnSpPr>
        <p:spPr>
          <a:xfrm>
            <a:off x="2090334" y="2182231"/>
            <a:ext cx="971988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CAE8305-BA7B-10A9-C851-19676F67A240}"/>
              </a:ext>
            </a:extLst>
          </p:cNvPr>
          <p:cNvSpPr/>
          <p:nvPr/>
        </p:nvSpPr>
        <p:spPr>
          <a:xfrm>
            <a:off x="4734669" y="1692836"/>
            <a:ext cx="4116527" cy="92555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917E0C-F054-2D03-F14E-2AEA5A8784E4}"/>
              </a:ext>
            </a:extLst>
          </p:cNvPr>
          <p:cNvSpPr txBox="1"/>
          <p:nvPr/>
        </p:nvSpPr>
        <p:spPr>
          <a:xfrm>
            <a:off x="6312593" y="1547692"/>
            <a:ext cx="1019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Updated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51AE235-C38E-C6EB-5E3A-AB70E337DC41}"/>
              </a:ext>
            </a:extLst>
          </p:cNvPr>
          <p:cNvSpPr/>
          <p:nvPr/>
        </p:nvSpPr>
        <p:spPr>
          <a:xfrm>
            <a:off x="712269" y="1430891"/>
            <a:ext cx="8219975" cy="141560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B4BE60-6949-B75C-BDF5-7834FA825EA0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28D4969A-7C70-8A14-2C69-ECDBCFEFD95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2C26E-775E-835E-BA73-83A8CD8FFDAF}"/>
              </a:ext>
            </a:extLst>
          </p:cNvPr>
          <p:cNvSpPr txBox="1"/>
          <p:nvPr/>
        </p:nvSpPr>
        <p:spPr>
          <a:xfrm>
            <a:off x="914526" y="3159761"/>
            <a:ext cx="2019967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Dynamic &amp; Up-to-date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31195-2A38-6C11-25D1-6410E04CD8CF}"/>
              </a:ext>
            </a:extLst>
          </p:cNvPr>
          <p:cNvSpPr txBox="1"/>
          <p:nvPr/>
        </p:nvSpPr>
        <p:spPr>
          <a:xfrm>
            <a:off x="914526" y="4343681"/>
            <a:ext cx="1109975" cy="3552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600" dirty="0"/>
              <a:t>Automation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9B131-67BA-4CF5-0E25-56355317D99E}"/>
              </a:ext>
            </a:extLst>
          </p:cNvPr>
          <p:cNvSpPr txBox="1"/>
          <p:nvPr/>
        </p:nvSpPr>
        <p:spPr>
          <a:xfrm>
            <a:off x="1794455" y="3510302"/>
            <a:ext cx="7056741" cy="715118"/>
          </a:xfrm>
          <a:prstGeom prst="rect">
            <a:avLst/>
          </a:prstGeom>
          <a:noFill/>
        </p:spPr>
        <p:txBody>
          <a:bodyPr wrap="square" lIns="36000" tIns="36000" rIns="36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정보 수집</a:t>
            </a:r>
            <a:r>
              <a:rPr lang="en-US" altLang="ko-KR" sz="1400" dirty="0"/>
              <a:t>/</a:t>
            </a:r>
            <a:r>
              <a:rPr lang="ko-KR" altLang="en-US" sz="1400" dirty="0"/>
              <a:t>분석부터 전략</a:t>
            </a:r>
            <a:r>
              <a:rPr lang="en-US" altLang="ko-KR" sz="1400" dirty="0"/>
              <a:t>/</a:t>
            </a:r>
            <a:r>
              <a:rPr lang="ko-KR" altLang="en-US" sz="1400" dirty="0"/>
              <a:t>과제에 대한 평가 및 </a:t>
            </a:r>
            <a:r>
              <a:rPr lang="en-US" altLang="ko-KR" sz="1400" dirty="0"/>
              <a:t>Update</a:t>
            </a:r>
            <a:r>
              <a:rPr lang="ko-KR" altLang="en-US" sz="1400" dirty="0"/>
              <a:t> 까지 전체 </a:t>
            </a:r>
            <a:r>
              <a:rPr lang="en-US" altLang="ko-KR" sz="1400" dirty="0"/>
              <a:t>Process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System</a:t>
            </a:r>
            <a:r>
              <a:rPr lang="ko-KR" altLang="en-US" sz="1400" dirty="0"/>
              <a:t>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Strategy,</a:t>
            </a:r>
            <a:r>
              <a:rPr lang="ko-KR" altLang="en-US" sz="1400" dirty="0"/>
              <a:t> </a:t>
            </a:r>
            <a:r>
              <a:rPr lang="en-US" altLang="ko-KR" sz="1400" dirty="0"/>
              <a:t>Project</a:t>
            </a:r>
            <a:r>
              <a:rPr lang="ko-KR" altLang="en-US" sz="1400" dirty="0"/>
              <a:t>가 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동향을 반영하여 최신의 상태가 유지되도록</a:t>
            </a:r>
            <a:r>
              <a:rPr lang="en-US" altLang="ko-KR" sz="1400" dirty="0"/>
              <a:t>..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68A2C-9A19-A1E4-7584-7F3C6FCF79A6}"/>
              </a:ext>
            </a:extLst>
          </p:cNvPr>
          <p:cNvSpPr txBox="1"/>
          <p:nvPr/>
        </p:nvSpPr>
        <p:spPr>
          <a:xfrm>
            <a:off x="1832955" y="4817801"/>
            <a:ext cx="7056741" cy="715118"/>
          </a:xfrm>
          <a:prstGeom prst="rect">
            <a:avLst/>
          </a:prstGeom>
          <a:noFill/>
        </p:spPr>
        <p:txBody>
          <a:bodyPr wrap="square" lIns="36000" tIns="36000" rIns="36000" bIns="72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정보를 수집</a:t>
            </a:r>
            <a:r>
              <a:rPr lang="en-US" altLang="ko-KR" sz="1400" dirty="0"/>
              <a:t>, </a:t>
            </a:r>
            <a:r>
              <a:rPr lang="ko-KR" altLang="en-US" sz="1400" dirty="0"/>
              <a:t>분석하고</a:t>
            </a:r>
            <a:r>
              <a:rPr lang="en-US" altLang="ko-KR" sz="1400" dirty="0"/>
              <a:t> </a:t>
            </a:r>
            <a:r>
              <a:rPr lang="ko-KR" altLang="en-US" sz="1400" dirty="0"/>
              <a:t>전략 및 </a:t>
            </a:r>
            <a:r>
              <a:rPr lang="en-US" altLang="ko-KR" sz="1400" dirty="0"/>
              <a:t>Project</a:t>
            </a:r>
            <a:r>
              <a:rPr lang="ko-KR" altLang="en-US" sz="1400" dirty="0"/>
              <a:t>에 연결하는 업무에 대해 개인 편차 최소화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각 업무에 대한 전문성이 유지되고</a:t>
            </a:r>
            <a:r>
              <a:rPr lang="en-US" altLang="ko-KR" sz="1400" dirty="0"/>
              <a:t>, </a:t>
            </a:r>
            <a:r>
              <a:rPr lang="ko-KR" altLang="en-US" sz="1400" dirty="0"/>
              <a:t>업무수행을 통해 전문성이 </a:t>
            </a:r>
            <a:r>
              <a:rPr lang="en-US" altLang="ko-KR" sz="1400" dirty="0"/>
              <a:t>Upgrade </a:t>
            </a:r>
            <a:r>
              <a:rPr lang="ko-KR" altLang="en-US" sz="1400" dirty="0"/>
              <a:t>되도록 </a:t>
            </a:r>
          </a:p>
        </p:txBody>
      </p:sp>
    </p:spTree>
    <p:extLst>
      <p:ext uri="{BB962C8B-B14F-4D97-AF65-F5344CB8AC3E}">
        <p14:creationId xmlns:p14="http://schemas.microsoft.com/office/powerpoint/2010/main" val="152078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형 2">
            <a:extLst>
              <a:ext uri="{FF2B5EF4-FFF2-40B4-BE49-F238E27FC236}">
                <a16:creationId xmlns:a16="http://schemas.microsoft.com/office/drawing/2014/main" id="{91538C51-F6F5-243B-64D3-9F9B18CEBE5D}"/>
              </a:ext>
            </a:extLst>
          </p:cNvPr>
          <p:cNvSpPr/>
          <p:nvPr/>
        </p:nvSpPr>
        <p:spPr>
          <a:xfrm>
            <a:off x="1701143" y="3016404"/>
            <a:ext cx="2091210" cy="797379"/>
          </a:xfrm>
          <a:prstGeom prst="can">
            <a:avLst>
              <a:gd name="adj" fmla="val 452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A8E1A126-34B7-6821-177B-C24051803245}"/>
              </a:ext>
            </a:extLst>
          </p:cNvPr>
          <p:cNvSpPr/>
          <p:nvPr/>
        </p:nvSpPr>
        <p:spPr>
          <a:xfrm>
            <a:off x="6847507" y="1819175"/>
            <a:ext cx="2729629" cy="2976388"/>
          </a:xfrm>
          <a:prstGeom prst="can">
            <a:avLst>
              <a:gd name="adj" fmla="val 1726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EFF4A-37B1-04E4-00C3-23C61E1E9DB4}"/>
              </a:ext>
            </a:extLst>
          </p:cNvPr>
          <p:cNvSpPr txBox="1"/>
          <p:nvPr/>
        </p:nvSpPr>
        <p:spPr>
          <a:xfrm>
            <a:off x="7684427" y="1894167"/>
            <a:ext cx="11471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Project Pool</a:t>
            </a:r>
            <a:endParaRPr lang="ko-KR" altLang="en-US" sz="1400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6150C-29B7-B5C4-FCC7-398EAB52E27F}"/>
              </a:ext>
            </a:extLst>
          </p:cNvPr>
          <p:cNvSpPr txBox="1"/>
          <p:nvPr/>
        </p:nvSpPr>
        <p:spPr>
          <a:xfrm>
            <a:off x="3838959" y="6130190"/>
            <a:ext cx="502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BCG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31E80-0D79-15FE-5B1D-A0F4268C7EAD}"/>
              </a:ext>
            </a:extLst>
          </p:cNvPr>
          <p:cNvSpPr txBox="1"/>
          <p:nvPr/>
        </p:nvSpPr>
        <p:spPr>
          <a:xfrm>
            <a:off x="2737329" y="140143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제품</a:t>
            </a:r>
            <a:r>
              <a:rPr lang="en-US" altLang="ko-KR" sz="1200" dirty="0"/>
              <a:t>/</a:t>
            </a:r>
            <a:r>
              <a:rPr lang="ko-KR" altLang="en-US" sz="1200" dirty="0"/>
              <a:t>부품</a:t>
            </a:r>
            <a:r>
              <a:rPr lang="en-US" altLang="ko-KR" sz="1200" dirty="0"/>
              <a:t>/</a:t>
            </a:r>
            <a:r>
              <a:rPr lang="ko-KR" altLang="en-US" sz="1200" dirty="0"/>
              <a:t>소재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8C735-65A3-F593-A903-BFEBD954C0F5}"/>
              </a:ext>
            </a:extLst>
          </p:cNvPr>
          <p:cNvSpPr txBox="1"/>
          <p:nvPr/>
        </p:nvSpPr>
        <p:spPr>
          <a:xfrm>
            <a:off x="891422" y="19340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기술동향</a:t>
            </a:r>
            <a:endParaRPr lang="en-US" altLang="ko-KR" sz="1200" dirty="0"/>
          </a:p>
          <a:p>
            <a:pPr algn="ctr"/>
            <a:r>
              <a:rPr lang="ko-KR" altLang="en-US" sz="1200" dirty="0"/>
              <a:t>신기술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D7F8CB-CC0A-9B0A-2AD9-D7C459DFA13B}"/>
              </a:ext>
            </a:extLst>
          </p:cNvPr>
          <p:cNvSpPr txBox="1"/>
          <p:nvPr/>
        </p:nvSpPr>
        <p:spPr>
          <a:xfrm>
            <a:off x="1738437" y="1431104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법규</a:t>
            </a:r>
            <a:r>
              <a:rPr lang="en-US" altLang="ko-KR" sz="1200" dirty="0"/>
              <a:t>/</a:t>
            </a:r>
            <a:r>
              <a:rPr lang="ko-KR" altLang="en-US" sz="1200" dirty="0"/>
              <a:t>규제</a:t>
            </a:r>
            <a:r>
              <a:rPr lang="en-US" altLang="ko-KR" sz="1200" dirty="0"/>
              <a:t>/</a:t>
            </a:r>
            <a:r>
              <a:rPr lang="ko-KR" altLang="en-US" sz="1200" dirty="0"/>
              <a:t>정책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3936B7-8758-2705-DB20-9A2F3FAD505E}"/>
              </a:ext>
            </a:extLst>
          </p:cNvPr>
          <p:cNvSpPr txBox="1"/>
          <p:nvPr/>
        </p:nvSpPr>
        <p:spPr>
          <a:xfrm>
            <a:off x="440950" y="2639518"/>
            <a:ext cx="800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시장</a:t>
            </a:r>
            <a:r>
              <a:rPr lang="en-US" altLang="ko-KR" sz="1200" dirty="0"/>
              <a:t>/</a:t>
            </a:r>
            <a:r>
              <a:rPr lang="ko-KR" altLang="en-US" sz="1200" dirty="0"/>
              <a:t>산업 동향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30082-1E5B-B052-4847-398D0305822E}"/>
              </a:ext>
            </a:extLst>
          </p:cNvPr>
          <p:cNvSpPr txBox="1"/>
          <p:nvPr/>
        </p:nvSpPr>
        <p:spPr>
          <a:xfrm>
            <a:off x="3543186" y="1813413"/>
            <a:ext cx="73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경쟁사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352E3-EE28-35EF-8002-0CEC7BB2D4A6}"/>
              </a:ext>
            </a:extLst>
          </p:cNvPr>
          <p:cNvSpPr txBox="1"/>
          <p:nvPr/>
        </p:nvSpPr>
        <p:spPr>
          <a:xfrm>
            <a:off x="4165703" y="2336942"/>
            <a:ext cx="53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고객</a:t>
            </a:r>
            <a:endParaRPr lang="en-US" altLang="ko-KR" sz="1200" dirty="0"/>
          </a:p>
          <a:p>
            <a:pPr algn="ctr"/>
            <a:r>
              <a:rPr lang="ko-KR" altLang="en-US" sz="1200" dirty="0"/>
              <a:t>동향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C00F6F-6304-4331-4097-5714097FC036}"/>
              </a:ext>
            </a:extLst>
          </p:cNvPr>
          <p:cNvSpPr txBox="1"/>
          <p:nvPr/>
        </p:nvSpPr>
        <p:spPr>
          <a:xfrm>
            <a:off x="6856910" y="2396637"/>
            <a:ext cx="12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Strategy Level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F3C3BD-CA2C-2F3A-8BB8-F98A7D31EABE}"/>
              </a:ext>
            </a:extLst>
          </p:cNvPr>
          <p:cNvSpPr txBox="1"/>
          <p:nvPr/>
        </p:nvSpPr>
        <p:spPr>
          <a:xfrm>
            <a:off x="7086538" y="2730932"/>
            <a:ext cx="252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Medium/Long-term Roadmap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014EEF-A83D-58B4-8C99-BB8EDE306FBD}"/>
              </a:ext>
            </a:extLst>
          </p:cNvPr>
          <p:cNvSpPr txBox="1"/>
          <p:nvPr/>
        </p:nvSpPr>
        <p:spPr>
          <a:xfrm>
            <a:off x="7668774" y="3040145"/>
            <a:ext cx="1951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Technology Roadmap</a:t>
            </a:r>
          </a:p>
          <a:p>
            <a:r>
              <a:rPr lang="en-US" altLang="ko-KR" sz="1400" dirty="0"/>
              <a:t>Product Roadmap</a:t>
            </a:r>
          </a:p>
          <a:p>
            <a:r>
              <a:rPr lang="en-US" altLang="ko-KR" sz="1400" dirty="0"/>
              <a:t>Mergers &amp; Acquisition</a:t>
            </a:r>
          </a:p>
          <a:p>
            <a:r>
              <a:rPr lang="en-US" altLang="ko-KR" sz="1400" dirty="0"/>
              <a:t>…….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6902E2-C5C6-8F77-C31A-F52C076289D5}"/>
              </a:ext>
            </a:extLst>
          </p:cNvPr>
          <p:cNvSpPr txBox="1"/>
          <p:nvPr/>
        </p:nvSpPr>
        <p:spPr>
          <a:xfrm>
            <a:off x="7285271" y="4054414"/>
            <a:ext cx="173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Action Plan ; Project</a:t>
            </a:r>
            <a:endParaRPr lang="ko-KR" altLang="en-US" sz="1400" dirty="0"/>
          </a:p>
        </p:txBody>
      </p:sp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D4DB9AD-B859-18C7-9553-36BD0BEAAC1E}"/>
              </a:ext>
            </a:extLst>
          </p:cNvPr>
          <p:cNvSpPr/>
          <p:nvPr/>
        </p:nvSpPr>
        <p:spPr>
          <a:xfrm>
            <a:off x="232851" y="1187646"/>
            <a:ext cx="4935808" cy="4972519"/>
          </a:xfrm>
          <a:prstGeom prst="blockArc">
            <a:avLst>
              <a:gd name="adj1" fmla="val 10817807"/>
              <a:gd name="adj2" fmla="val 21429531"/>
              <a:gd name="adj3" fmla="val 1852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51FD4-6EF7-984E-3FE9-CE06EC319864}"/>
              </a:ext>
            </a:extLst>
          </p:cNvPr>
          <p:cNvSpPr txBox="1"/>
          <p:nvPr/>
        </p:nvSpPr>
        <p:spPr>
          <a:xfrm>
            <a:off x="2102646" y="303533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Information DB</a:t>
            </a:r>
            <a:endParaRPr lang="ko-KR" altLang="en-US" sz="1400" b="1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61A6AD-7089-65B3-EC95-6838BA4CB973}"/>
              </a:ext>
            </a:extLst>
          </p:cNvPr>
          <p:cNvSpPr txBox="1"/>
          <p:nvPr/>
        </p:nvSpPr>
        <p:spPr>
          <a:xfrm>
            <a:off x="2302156" y="561243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0EAD32-E463-66F7-C9BA-0CB2475E8537}"/>
              </a:ext>
            </a:extLst>
          </p:cNvPr>
          <p:cNvSpPr txBox="1"/>
          <p:nvPr/>
        </p:nvSpPr>
        <p:spPr>
          <a:xfrm>
            <a:off x="2448931" y="1783649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Data</a:t>
            </a:r>
            <a:endParaRPr lang="ko-KR" altLang="en-US" sz="1600" dirty="0"/>
          </a:p>
        </p:txBody>
      </p:sp>
      <p:sp>
        <p:nvSpPr>
          <p:cNvPr id="37" name="원통형 36">
            <a:extLst>
              <a:ext uri="{FF2B5EF4-FFF2-40B4-BE49-F238E27FC236}">
                <a16:creationId xmlns:a16="http://schemas.microsoft.com/office/drawing/2014/main" id="{770EE033-67DA-B0BE-988C-C4D70B31C4DC}"/>
              </a:ext>
            </a:extLst>
          </p:cNvPr>
          <p:cNvSpPr/>
          <p:nvPr/>
        </p:nvSpPr>
        <p:spPr>
          <a:xfrm>
            <a:off x="1967896" y="4500012"/>
            <a:ext cx="1545328" cy="701176"/>
          </a:xfrm>
          <a:prstGeom prst="can">
            <a:avLst>
              <a:gd name="adj" fmla="val 4145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E1B2DA-618F-5DAD-241E-835CF4A1287C}"/>
              </a:ext>
            </a:extLst>
          </p:cNvPr>
          <p:cNvSpPr txBox="1"/>
          <p:nvPr/>
        </p:nvSpPr>
        <p:spPr>
          <a:xfrm>
            <a:off x="2045742" y="4499694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/>
              <a:t>Intelligence DB</a:t>
            </a:r>
            <a:endParaRPr lang="ko-KR" altLang="en-US" sz="1400" b="1" i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D2CD171-C9E0-CCCB-6C47-BCA2CEB77812}"/>
              </a:ext>
            </a:extLst>
          </p:cNvPr>
          <p:cNvCxnSpPr/>
          <p:nvPr/>
        </p:nvCxnSpPr>
        <p:spPr>
          <a:xfrm flipV="1">
            <a:off x="4483398" y="3091558"/>
            <a:ext cx="338859" cy="9625"/>
          </a:xfrm>
          <a:prstGeom prst="line">
            <a:avLst/>
          </a:prstGeom>
          <a:ln w="762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3FC61CE-242E-A706-62EC-D4410EB46480}"/>
              </a:ext>
            </a:extLst>
          </p:cNvPr>
          <p:cNvSpPr txBox="1"/>
          <p:nvPr/>
        </p:nvSpPr>
        <p:spPr>
          <a:xfrm>
            <a:off x="4614806" y="6135706"/>
            <a:ext cx="963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Five Force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3678C8-0E38-C2CE-2A3B-5009DED77274}"/>
              </a:ext>
            </a:extLst>
          </p:cNvPr>
          <p:cNvSpPr txBox="1"/>
          <p:nvPr/>
        </p:nvSpPr>
        <p:spPr>
          <a:xfrm>
            <a:off x="5814918" y="6135706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Ansoff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C2F9F0-1B4C-7416-98DB-9969678B45B4}"/>
              </a:ext>
            </a:extLst>
          </p:cNvPr>
          <p:cNvSpPr txBox="1"/>
          <p:nvPr/>
        </p:nvSpPr>
        <p:spPr>
          <a:xfrm>
            <a:off x="7716735" y="6135707"/>
            <a:ext cx="656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SWOT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33B54-2285-0DE6-43AF-48F1BAA55378}"/>
              </a:ext>
            </a:extLst>
          </p:cNvPr>
          <p:cNvSpPr txBox="1"/>
          <p:nvPr/>
        </p:nvSpPr>
        <p:spPr>
          <a:xfrm>
            <a:off x="6626883" y="6135707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Blue Ocean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0A3D111-EC25-D06A-EC2F-3DA6B61613EA}"/>
              </a:ext>
            </a:extLst>
          </p:cNvPr>
          <p:cNvSpPr/>
          <p:nvPr/>
        </p:nvSpPr>
        <p:spPr>
          <a:xfrm>
            <a:off x="3597812" y="5919416"/>
            <a:ext cx="4931977" cy="57935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41E71A-650D-0095-9D28-DCC60C417AFD}"/>
              </a:ext>
            </a:extLst>
          </p:cNvPr>
          <p:cNvSpPr txBox="1"/>
          <p:nvPr/>
        </p:nvSpPr>
        <p:spPr>
          <a:xfrm>
            <a:off x="5695892" y="5702243"/>
            <a:ext cx="94288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i="1" dirty="0"/>
              <a:t>전략수립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500E12-9D1C-B063-B42E-4AA5B92578F5}"/>
              </a:ext>
            </a:extLst>
          </p:cNvPr>
          <p:cNvSpPr txBox="1"/>
          <p:nvPr/>
        </p:nvSpPr>
        <p:spPr>
          <a:xfrm>
            <a:off x="2181238" y="2309777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정보수집 및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9C52825-6C08-4E5F-2615-FF8CBD47FF51}"/>
              </a:ext>
            </a:extLst>
          </p:cNvPr>
          <p:cNvSpPr txBox="1"/>
          <p:nvPr/>
        </p:nvSpPr>
        <p:spPr>
          <a:xfrm>
            <a:off x="2347284" y="402084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정보분석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A361E6F-F063-86A6-D57B-811ECAA3B4BD}"/>
              </a:ext>
            </a:extLst>
          </p:cNvPr>
          <p:cNvCxnSpPr>
            <a:cxnSpLocks/>
            <a:stCxn id="36" idx="2"/>
            <a:endCxn id="69" idx="0"/>
          </p:cNvCxnSpPr>
          <p:nvPr/>
        </p:nvCxnSpPr>
        <p:spPr>
          <a:xfrm>
            <a:off x="2744846" y="2122203"/>
            <a:ext cx="2285" cy="18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0275BA4-8657-0115-2D2F-9CB1571B57C0}"/>
              </a:ext>
            </a:extLst>
          </p:cNvPr>
          <p:cNvCxnSpPr>
            <a:cxnSpLocks/>
            <a:stCxn id="69" idx="2"/>
            <a:endCxn id="3" idx="1"/>
          </p:cNvCxnSpPr>
          <p:nvPr/>
        </p:nvCxnSpPr>
        <p:spPr>
          <a:xfrm flipH="1">
            <a:off x="2746748" y="2771442"/>
            <a:ext cx="383" cy="24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73D9A1D-7541-7ACA-0A89-DC95E1D80796}"/>
              </a:ext>
            </a:extLst>
          </p:cNvPr>
          <p:cNvCxnSpPr>
            <a:stCxn id="3" idx="3"/>
            <a:endCxn id="70" idx="0"/>
          </p:cNvCxnSpPr>
          <p:nvPr/>
        </p:nvCxnSpPr>
        <p:spPr>
          <a:xfrm>
            <a:off x="2746748" y="3813783"/>
            <a:ext cx="646" cy="207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66A11A19-9E40-048E-B1C2-11C2EC5173E1}"/>
              </a:ext>
            </a:extLst>
          </p:cNvPr>
          <p:cNvCxnSpPr>
            <a:stCxn id="70" idx="2"/>
            <a:endCxn id="38" idx="0"/>
          </p:cNvCxnSpPr>
          <p:nvPr/>
        </p:nvCxnSpPr>
        <p:spPr>
          <a:xfrm>
            <a:off x="2747394" y="4297839"/>
            <a:ext cx="624" cy="20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4DD619B-8D81-F277-3409-51AE2739B4C2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 flipH="1">
            <a:off x="2736731" y="5201188"/>
            <a:ext cx="3829" cy="411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374ACFD-1546-8658-389A-198553AAAE97}"/>
              </a:ext>
            </a:extLst>
          </p:cNvPr>
          <p:cNvSpPr txBox="1"/>
          <p:nvPr/>
        </p:nvSpPr>
        <p:spPr>
          <a:xfrm>
            <a:off x="5566930" y="3574564"/>
            <a:ext cx="78739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Impact</a:t>
            </a:r>
          </a:p>
          <a:p>
            <a:pPr algn="ctr"/>
            <a:r>
              <a:rPr lang="ko-KR" altLang="en-US" sz="1600" i="1" dirty="0"/>
              <a:t>평가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4233C-F8B9-33A0-7AC5-3CBFC67A2CE1}"/>
              </a:ext>
            </a:extLst>
          </p:cNvPr>
          <p:cNvSpPr txBox="1"/>
          <p:nvPr/>
        </p:nvSpPr>
        <p:spPr>
          <a:xfrm>
            <a:off x="5353887" y="1570715"/>
            <a:ext cx="120892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dirty="0"/>
              <a:t>Project Pool</a:t>
            </a:r>
          </a:p>
          <a:p>
            <a:pPr algn="ctr"/>
            <a:r>
              <a:rPr lang="en-US" altLang="ko-KR" sz="1600" i="1" dirty="0"/>
              <a:t>Update</a:t>
            </a:r>
            <a:endParaRPr lang="ko-KR" altLang="en-US" sz="1600" i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9720E5E-8FC6-3470-EBEF-07361D06B7DA}"/>
              </a:ext>
            </a:extLst>
          </p:cNvPr>
          <p:cNvCxnSpPr>
            <a:stCxn id="89" idx="0"/>
            <a:endCxn id="90" idx="2"/>
          </p:cNvCxnSpPr>
          <p:nvPr/>
        </p:nvCxnSpPr>
        <p:spPr>
          <a:xfrm flipH="1" flipV="1">
            <a:off x="5958348" y="2155490"/>
            <a:ext cx="2280" cy="141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C0FDE62-97A7-58AB-F898-918436A96FEE}"/>
              </a:ext>
            </a:extLst>
          </p:cNvPr>
          <p:cNvCxnSpPr/>
          <p:nvPr/>
        </p:nvCxnSpPr>
        <p:spPr>
          <a:xfrm flipV="1">
            <a:off x="7061200" y="4928135"/>
            <a:ext cx="860392" cy="60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292A2B8-BEE3-9FAC-CD18-07BD03AD1ED9}"/>
              </a:ext>
            </a:extLst>
          </p:cNvPr>
          <p:cNvCxnSpPr/>
          <p:nvPr/>
        </p:nvCxnSpPr>
        <p:spPr>
          <a:xfrm>
            <a:off x="3676851" y="5007662"/>
            <a:ext cx="1276149" cy="76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BDF5BFC-1B89-78E1-B649-D902D0A31624}"/>
              </a:ext>
            </a:extLst>
          </p:cNvPr>
          <p:cNvCxnSpPr>
            <a:endCxn id="89" idx="1"/>
          </p:cNvCxnSpPr>
          <p:nvPr/>
        </p:nvCxnSpPr>
        <p:spPr>
          <a:xfrm>
            <a:off x="5024387" y="3866951"/>
            <a:ext cx="5425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D9AA61E-E949-8B95-F6E7-7B72B4267115}"/>
              </a:ext>
            </a:extLst>
          </p:cNvPr>
          <p:cNvCxnSpPr>
            <a:cxnSpLocks/>
          </p:cNvCxnSpPr>
          <p:nvPr/>
        </p:nvCxnSpPr>
        <p:spPr>
          <a:xfrm flipH="1">
            <a:off x="6354325" y="3852283"/>
            <a:ext cx="493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3E4BCEA-4011-0545-00E0-26ADC100D593}"/>
              </a:ext>
            </a:extLst>
          </p:cNvPr>
          <p:cNvSpPr txBox="1"/>
          <p:nvPr/>
        </p:nvSpPr>
        <p:spPr>
          <a:xfrm>
            <a:off x="12907" y="293280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Managed</a:t>
            </a:r>
            <a:r>
              <a:rPr lang="ko-KR" altLang="en-US" sz="2000" dirty="0"/>
              <a:t> </a:t>
            </a:r>
            <a:r>
              <a:rPr lang="en-US" altLang="ko-KR" sz="2000" dirty="0"/>
              <a:t>Entity</a:t>
            </a:r>
            <a:endParaRPr lang="ko-KR" alt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AA94B-C8A5-A80E-6275-901C6496140F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E303A1A-066F-48B5-D1AF-E52D7A76A2EB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66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B606F58-C05F-7B5D-8752-6FB42255B004}"/>
              </a:ext>
            </a:extLst>
          </p:cNvPr>
          <p:cNvSpPr txBox="1"/>
          <p:nvPr/>
        </p:nvSpPr>
        <p:spPr>
          <a:xfrm>
            <a:off x="3699970" y="1116449"/>
            <a:ext cx="2485928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내</a:t>
            </a:r>
            <a:r>
              <a:rPr lang="en-US" altLang="ko-KR" sz="1400" dirty="0"/>
              <a:t>.</a:t>
            </a:r>
            <a:r>
              <a:rPr lang="ko-KR" altLang="en-US" sz="1400" dirty="0"/>
              <a:t>외부 동향 정보수집</a:t>
            </a:r>
            <a:endParaRPr lang="en-US" altLang="ko-KR" sz="1400" dirty="0"/>
          </a:p>
          <a:p>
            <a:pPr algn="ctr"/>
            <a:r>
              <a:rPr lang="en-US" altLang="ko-KR" sz="1400" dirty="0"/>
              <a:t>(Business/Market/Technology)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10F95-22BC-6D2C-4E33-3BCEAA68B00C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80DBE-EF54-DE0C-3A12-720427BC5532}"/>
              </a:ext>
            </a:extLst>
          </p:cNvPr>
          <p:cNvSpPr txBox="1"/>
          <p:nvPr/>
        </p:nvSpPr>
        <p:spPr>
          <a:xfrm>
            <a:off x="12906" y="283655"/>
            <a:ext cx="1028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Process</a:t>
            </a: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DF343-BE5B-CFAA-8976-BAB8352CD977}"/>
              </a:ext>
            </a:extLst>
          </p:cNvPr>
          <p:cNvSpPr txBox="1"/>
          <p:nvPr/>
        </p:nvSpPr>
        <p:spPr>
          <a:xfrm>
            <a:off x="4058594" y="1813066"/>
            <a:ext cx="176868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수집정보에</a:t>
            </a:r>
            <a:r>
              <a:rPr lang="en-US" altLang="ko-KR" sz="1400" dirty="0"/>
              <a:t> </a:t>
            </a:r>
            <a:r>
              <a:rPr lang="ko-KR" altLang="en-US" sz="1400" dirty="0"/>
              <a:t>대한 선별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521BE-7614-8186-53C8-B948E3E99A5F}"/>
              </a:ext>
            </a:extLst>
          </p:cNvPr>
          <p:cNvSpPr txBox="1"/>
          <p:nvPr/>
        </p:nvSpPr>
        <p:spPr>
          <a:xfrm>
            <a:off x="4378054" y="2374927"/>
            <a:ext cx="112978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29292-4ADA-8233-9C91-EDC1ADAF35EF}"/>
              </a:ext>
            </a:extLst>
          </p:cNvPr>
          <p:cNvSpPr txBox="1"/>
          <p:nvPr/>
        </p:nvSpPr>
        <p:spPr>
          <a:xfrm>
            <a:off x="1565532" y="3122246"/>
            <a:ext cx="2341209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</a:t>
            </a:r>
            <a:r>
              <a:rPr lang="en-US" altLang="ko-KR" sz="1400" dirty="0"/>
              <a:t> Tagging</a:t>
            </a:r>
          </a:p>
          <a:p>
            <a:pPr algn="ctr"/>
            <a:r>
              <a:rPr lang="en-US" altLang="ko-KR" sz="1400" dirty="0"/>
              <a:t>(Strategy, PRM/TRM, Project)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735203-181E-738C-8E8C-C0DF1648E59A}"/>
              </a:ext>
            </a:extLst>
          </p:cNvPr>
          <p:cNvSpPr txBox="1"/>
          <p:nvPr/>
        </p:nvSpPr>
        <p:spPr>
          <a:xfrm>
            <a:off x="6439924" y="4659210"/>
            <a:ext cx="1646147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정보 분석 </a:t>
            </a:r>
            <a:r>
              <a:rPr lang="en-US" altLang="ko-KR" sz="1400" dirty="0"/>
              <a:t>(Analysis)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F7139-5A5B-0E18-85F2-A806C0CA8879}"/>
              </a:ext>
            </a:extLst>
          </p:cNvPr>
          <p:cNvSpPr txBox="1"/>
          <p:nvPr/>
        </p:nvSpPr>
        <p:spPr>
          <a:xfrm>
            <a:off x="2233307" y="3984163"/>
            <a:ext cx="1005651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Impact</a:t>
            </a:r>
            <a:r>
              <a:rPr lang="ko-KR" altLang="en-US" sz="1400" dirty="0"/>
              <a:t> 검토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3384A-1458-A60D-99D3-D60F74E83104}"/>
              </a:ext>
            </a:extLst>
          </p:cNvPr>
          <p:cNvSpPr txBox="1"/>
          <p:nvPr/>
        </p:nvSpPr>
        <p:spPr>
          <a:xfrm>
            <a:off x="2097056" y="4668833"/>
            <a:ext cx="1278162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  <a:r>
              <a:rPr lang="en-US" altLang="ko-KR" sz="1400" dirty="0"/>
              <a:t>/</a:t>
            </a:r>
            <a:r>
              <a:rPr lang="ko-KR" altLang="en-US" sz="1400" dirty="0"/>
              <a:t>검토 결과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763CC-1ED8-B2E1-132C-AE33B745CBAF}"/>
              </a:ext>
            </a:extLst>
          </p:cNvPr>
          <p:cNvSpPr txBox="1"/>
          <p:nvPr/>
        </p:nvSpPr>
        <p:spPr>
          <a:xfrm>
            <a:off x="4548396" y="5141198"/>
            <a:ext cx="79084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400" dirty="0"/>
              <a:t>의사결정</a:t>
            </a:r>
            <a:endParaRPr lang="en-US" altLang="ko-KR" sz="14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512047-C738-49C3-14AD-157C73CD1259}"/>
              </a:ext>
            </a:extLst>
          </p:cNvPr>
          <p:cNvCxnSpPr>
            <a:stCxn id="37" idx="2"/>
            <a:endCxn id="14" idx="0"/>
          </p:cNvCxnSpPr>
          <p:nvPr/>
        </p:nvCxnSpPr>
        <p:spPr>
          <a:xfrm>
            <a:off x="4942934" y="1620039"/>
            <a:ext cx="1" cy="19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9B4CFC1-39AB-3F74-B687-4C3E9D68808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942935" y="2101213"/>
            <a:ext cx="13" cy="273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FD1D99-C89A-CC56-D10E-05299B5B9263}"/>
              </a:ext>
            </a:extLst>
          </p:cNvPr>
          <p:cNvCxnSpPr>
            <a:cxnSpLocks/>
            <a:stCxn id="16" idx="1"/>
            <a:endCxn id="18" idx="0"/>
          </p:cNvCxnSpPr>
          <p:nvPr/>
        </p:nvCxnSpPr>
        <p:spPr>
          <a:xfrm rot="10800000" flipV="1">
            <a:off x="2736138" y="2534388"/>
            <a:ext cx="1641917" cy="5878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3F486FE3-CEA4-F3DB-9A27-E86A38F20646}"/>
              </a:ext>
            </a:extLst>
          </p:cNvPr>
          <p:cNvCxnSpPr>
            <a:stCxn id="16" idx="3"/>
            <a:endCxn id="20" idx="0"/>
          </p:cNvCxnSpPr>
          <p:nvPr/>
        </p:nvCxnSpPr>
        <p:spPr>
          <a:xfrm>
            <a:off x="5507841" y="2534389"/>
            <a:ext cx="1755157" cy="21248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71F8F-41CE-9734-E930-339C4E5DBEEE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2736133" y="3625836"/>
            <a:ext cx="4" cy="358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97CE06-7D32-878D-F557-85F253E2B9DA}"/>
              </a:ext>
            </a:extLst>
          </p:cNvPr>
          <p:cNvCxnSpPr>
            <a:stCxn id="22" idx="2"/>
            <a:endCxn id="24" idx="0"/>
          </p:cNvCxnSpPr>
          <p:nvPr/>
        </p:nvCxnSpPr>
        <p:spPr>
          <a:xfrm>
            <a:off x="2736133" y="4272310"/>
            <a:ext cx="4" cy="39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171E1D-5231-7809-589C-AD4A5902B097}"/>
              </a:ext>
            </a:extLst>
          </p:cNvPr>
          <p:cNvCxnSpPr>
            <a:cxnSpLocks/>
            <a:stCxn id="24" idx="2"/>
            <a:endCxn id="25" idx="1"/>
          </p:cNvCxnSpPr>
          <p:nvPr/>
        </p:nvCxnSpPr>
        <p:spPr>
          <a:xfrm rot="16200000" flipH="1">
            <a:off x="3478120" y="4214996"/>
            <a:ext cx="328292" cy="18122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E2D10F7C-70E0-EB6F-2F0F-01A9694AD911}"/>
              </a:ext>
            </a:extLst>
          </p:cNvPr>
          <p:cNvCxnSpPr>
            <a:cxnSpLocks/>
            <a:stCxn id="20" idx="2"/>
            <a:endCxn id="25" idx="3"/>
          </p:cNvCxnSpPr>
          <p:nvPr/>
        </p:nvCxnSpPr>
        <p:spPr>
          <a:xfrm rot="5400000">
            <a:off x="6132164" y="4154437"/>
            <a:ext cx="337915" cy="1923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54885BE-4C0E-CB15-CD5E-EC940BEE26BF}"/>
              </a:ext>
            </a:extLst>
          </p:cNvPr>
          <p:cNvSpPr txBox="1"/>
          <p:nvPr/>
        </p:nvSpPr>
        <p:spPr>
          <a:xfrm>
            <a:off x="2268889" y="2236614"/>
            <a:ext cx="920820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On-going</a:t>
            </a:r>
            <a:endParaRPr lang="ko-KR" altLang="en-US" sz="1600" b="1" i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C7EB2B-612A-CE3C-E555-695105F08F84}"/>
              </a:ext>
            </a:extLst>
          </p:cNvPr>
          <p:cNvSpPr txBox="1"/>
          <p:nvPr/>
        </p:nvSpPr>
        <p:spPr>
          <a:xfrm>
            <a:off x="6846640" y="2266565"/>
            <a:ext cx="832719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b="1" i="1" dirty="0"/>
              <a:t>Periodic</a:t>
            </a:r>
            <a:endParaRPr lang="ko-KR" altLang="en-US" sz="1600" b="1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D034BF-4874-7878-7F9D-557A05B84025}"/>
              </a:ext>
            </a:extLst>
          </p:cNvPr>
          <p:cNvSpPr txBox="1"/>
          <p:nvPr/>
        </p:nvSpPr>
        <p:spPr>
          <a:xfrm>
            <a:off x="4035863" y="5692715"/>
            <a:ext cx="1814142" cy="503590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400" dirty="0"/>
              <a:t>Strategy/Project(Pool)</a:t>
            </a:r>
          </a:p>
          <a:p>
            <a:pPr algn="ctr"/>
            <a:r>
              <a:rPr lang="ko-KR" altLang="en-US" sz="1400" dirty="0"/>
              <a:t>수립</a:t>
            </a:r>
            <a:r>
              <a:rPr lang="en-US" altLang="ko-KR" sz="1400" dirty="0"/>
              <a:t>/</a:t>
            </a:r>
            <a:r>
              <a:rPr lang="ko-KR" altLang="en-US" sz="1400" dirty="0"/>
              <a:t>실시간</a:t>
            </a:r>
            <a:r>
              <a:rPr lang="en-US" altLang="ko-KR" sz="1400" dirty="0"/>
              <a:t> </a:t>
            </a:r>
            <a:r>
              <a:rPr lang="ko-KR" altLang="en-US" sz="1400" dirty="0"/>
              <a:t>변화관리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C24BF101-E4C8-FDA7-3A6F-130833084A24}"/>
              </a:ext>
            </a:extLst>
          </p:cNvPr>
          <p:cNvCxnSpPr>
            <a:stCxn id="25" idx="2"/>
            <a:endCxn id="64" idx="0"/>
          </p:cNvCxnSpPr>
          <p:nvPr/>
        </p:nvCxnSpPr>
        <p:spPr>
          <a:xfrm flipH="1">
            <a:off x="4942934" y="5429345"/>
            <a:ext cx="886" cy="26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BFA3D6-EB8F-C0F4-B414-190397F159C6}"/>
              </a:ext>
            </a:extLst>
          </p:cNvPr>
          <p:cNvSpPr txBox="1"/>
          <p:nvPr/>
        </p:nvSpPr>
        <p:spPr>
          <a:xfrm>
            <a:off x="4602785" y="3863017"/>
            <a:ext cx="68203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600" dirty="0"/>
              <a:t>Insight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146BB4-A8EF-21D9-523B-AF70917E54EA}"/>
              </a:ext>
            </a:extLst>
          </p:cNvPr>
          <p:cNvCxnSpPr>
            <a:cxnSpLocks/>
            <a:stCxn id="16" idx="2"/>
            <a:endCxn id="5" idx="0"/>
          </p:cNvCxnSpPr>
          <p:nvPr/>
        </p:nvCxnSpPr>
        <p:spPr>
          <a:xfrm>
            <a:off x="4942948" y="2693851"/>
            <a:ext cx="856" cy="116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40203B3-DE90-B96C-3005-B251E48D9301}"/>
              </a:ext>
            </a:extLst>
          </p:cNvPr>
          <p:cNvCxnSpPr>
            <a:stCxn id="5" idx="2"/>
            <a:endCxn id="25" idx="0"/>
          </p:cNvCxnSpPr>
          <p:nvPr/>
        </p:nvCxnSpPr>
        <p:spPr>
          <a:xfrm>
            <a:off x="4943804" y="4181941"/>
            <a:ext cx="16" cy="959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9E3E69C8-0E1E-FD4A-3051-0BBF829AF56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63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BF15DB-2D15-097F-A19C-FBD05736FE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8" t="9718" r="1863" b="21373"/>
          <a:stretch/>
        </p:blipFill>
        <p:spPr>
          <a:xfrm>
            <a:off x="116007" y="897731"/>
            <a:ext cx="9673985" cy="4463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3C9AA9-758D-D751-B862-51C9BBD1287A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80632-6042-AC0E-1BB2-E730E31FFF48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B61028C1-8B3B-B094-C6F7-DE32924B62E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29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7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508DD-1F43-5C54-FA94-FF5652F7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65645E5-B2C0-8261-B902-566B9F0DC127}"/>
              </a:ext>
            </a:extLst>
          </p:cNvPr>
          <p:cNvSpPr/>
          <p:nvPr/>
        </p:nvSpPr>
        <p:spPr>
          <a:xfrm>
            <a:off x="0" y="731520"/>
            <a:ext cx="9906000" cy="5977287"/>
          </a:xfrm>
          <a:prstGeom prst="roundRect">
            <a:avLst>
              <a:gd name="adj" fmla="val 558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ACBD2B2-F651-6DAC-D05D-BAD912403A67}"/>
              </a:ext>
            </a:extLst>
          </p:cNvPr>
          <p:cNvSpPr/>
          <p:nvPr/>
        </p:nvSpPr>
        <p:spPr>
          <a:xfrm>
            <a:off x="157397" y="1114814"/>
            <a:ext cx="9569360" cy="4355981"/>
          </a:xfrm>
          <a:prstGeom prst="roundRect">
            <a:avLst>
              <a:gd name="adj" fmla="val 682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1BC456D-4104-C54E-60C2-4C9BAEA8498A}"/>
              </a:ext>
            </a:extLst>
          </p:cNvPr>
          <p:cNvSpPr/>
          <p:nvPr/>
        </p:nvSpPr>
        <p:spPr>
          <a:xfrm>
            <a:off x="314601" y="1501806"/>
            <a:ext cx="7023423" cy="2935933"/>
          </a:xfrm>
          <a:prstGeom prst="roundRect">
            <a:avLst>
              <a:gd name="adj" fmla="val 970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FD953D-987F-5857-2952-D0D5D3670FC6}"/>
              </a:ext>
            </a:extLst>
          </p:cNvPr>
          <p:cNvSpPr/>
          <p:nvPr/>
        </p:nvSpPr>
        <p:spPr>
          <a:xfrm>
            <a:off x="494037" y="2711457"/>
            <a:ext cx="6724656" cy="90495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CFA79-3F1A-A193-59B8-949D56E0AD49}"/>
              </a:ext>
            </a:extLst>
          </p:cNvPr>
          <p:cNvSpPr txBox="1"/>
          <p:nvPr/>
        </p:nvSpPr>
        <p:spPr>
          <a:xfrm>
            <a:off x="781145" y="3043468"/>
            <a:ext cx="93228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BBDE2-1F79-8850-6B4A-6BF8B4FA353B}"/>
              </a:ext>
            </a:extLst>
          </p:cNvPr>
          <p:cNvSpPr txBox="1"/>
          <p:nvPr/>
        </p:nvSpPr>
        <p:spPr>
          <a:xfrm>
            <a:off x="3353253" y="3043467"/>
            <a:ext cx="1089838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 (Pool)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37DA2-46FD-D97E-68DE-0037310C77BC}"/>
              </a:ext>
            </a:extLst>
          </p:cNvPr>
          <p:cNvSpPr txBox="1"/>
          <p:nvPr/>
        </p:nvSpPr>
        <p:spPr>
          <a:xfrm>
            <a:off x="2076625" y="2939463"/>
            <a:ext cx="866238" cy="517783"/>
          </a:xfrm>
          <a:prstGeom prst="rect">
            <a:avLst/>
          </a:prstGeom>
          <a:noFill/>
        </p:spPr>
        <p:txBody>
          <a:bodyPr wrap="none" lIns="36000" tIns="36000" rIns="36000" bIns="72000" rtlCol="0" anchor="ctr">
            <a:spAutoFit/>
          </a:bodyPr>
          <a:lstStyle/>
          <a:p>
            <a:pPr algn="ctr"/>
            <a:r>
              <a:rPr lang="en-US" altLang="ko-KR" sz="1200" dirty="0"/>
              <a:t>Strategy</a:t>
            </a:r>
          </a:p>
          <a:p>
            <a:pPr algn="ctr"/>
            <a:r>
              <a:rPr lang="en-US" altLang="ko-KR" sz="1100" dirty="0"/>
              <a:t>(PRM,TRM)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E9506-D2AE-D99A-71B8-FEDBA61E1439}"/>
              </a:ext>
            </a:extLst>
          </p:cNvPr>
          <p:cNvSpPr txBox="1"/>
          <p:nvPr/>
        </p:nvSpPr>
        <p:spPr>
          <a:xfrm>
            <a:off x="6132190" y="2894699"/>
            <a:ext cx="912998" cy="62670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Solution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Product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200" dirty="0"/>
              <a:t>Technology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9F93D-A3C3-CD3A-7AAA-5BC7F8CF4598}"/>
              </a:ext>
            </a:extLst>
          </p:cNvPr>
          <p:cNvSpPr txBox="1"/>
          <p:nvPr/>
        </p:nvSpPr>
        <p:spPr>
          <a:xfrm>
            <a:off x="2470138" y="1980646"/>
            <a:ext cx="1262748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Impact Tracking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40932-77D0-DF5E-0269-C95C62154F32}"/>
              </a:ext>
            </a:extLst>
          </p:cNvPr>
          <p:cNvSpPr txBox="1"/>
          <p:nvPr/>
        </p:nvSpPr>
        <p:spPr>
          <a:xfrm>
            <a:off x="3533503" y="3739447"/>
            <a:ext cx="793363" cy="287823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sz="1200" dirty="0"/>
              <a:t>Managing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95225-A34C-2B33-F905-8F440E44846D}"/>
              </a:ext>
            </a:extLst>
          </p:cNvPr>
          <p:cNvSpPr txBox="1"/>
          <p:nvPr/>
        </p:nvSpPr>
        <p:spPr>
          <a:xfrm>
            <a:off x="7618461" y="1908024"/>
            <a:ext cx="1490411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Internal/External</a:t>
            </a:r>
            <a:endParaRPr lang="ko-KR" altLang="en-US" sz="12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E4AE9BC-6DB2-265C-10CB-C6061B621073}"/>
              </a:ext>
            </a:extLst>
          </p:cNvPr>
          <p:cNvCxnSpPr>
            <a:stCxn id="2" idx="0"/>
            <a:endCxn id="9" idx="1"/>
          </p:cNvCxnSpPr>
          <p:nvPr/>
        </p:nvCxnSpPr>
        <p:spPr>
          <a:xfrm rot="5400000" flipH="1" flipV="1">
            <a:off x="1399258" y="1972589"/>
            <a:ext cx="918911" cy="1222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D848A07-C4DA-0A5B-44C0-3188795FDBF7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3732886" y="2124557"/>
            <a:ext cx="1413549" cy="9189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56C7692-AA58-18C6-AC79-FD6F2A8C6313}"/>
              </a:ext>
            </a:extLst>
          </p:cNvPr>
          <p:cNvCxnSpPr>
            <a:stCxn id="4" idx="2"/>
            <a:endCxn id="10" idx="1"/>
          </p:cNvCxnSpPr>
          <p:nvPr/>
        </p:nvCxnSpPr>
        <p:spPr>
          <a:xfrm rot="16200000" flipH="1">
            <a:off x="2808566" y="3158422"/>
            <a:ext cx="426114" cy="1023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38C28AB-C53E-0CDA-02F0-D66219CAD58D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326866" y="3371943"/>
            <a:ext cx="819569" cy="51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7B0F9C-1DC7-4C78-53E2-F9B9917116A1}"/>
              </a:ext>
            </a:extLst>
          </p:cNvPr>
          <p:cNvSpPr txBox="1"/>
          <p:nvPr/>
        </p:nvSpPr>
        <p:spPr>
          <a:xfrm>
            <a:off x="5311101" y="2300489"/>
            <a:ext cx="900010" cy="262008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ko-KR" altLang="en-US" sz="1050" dirty="0"/>
              <a:t>사업화</a:t>
            </a:r>
            <a:r>
              <a:rPr lang="en-US" altLang="ko-KR" sz="1050" dirty="0"/>
              <a:t>/</a:t>
            </a:r>
            <a:r>
              <a:rPr lang="ko-KR" altLang="en-US" sz="1050" dirty="0"/>
              <a:t>평가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70F30E44-5F35-A2A9-4666-62D911650C3E}"/>
              </a:ext>
            </a:extLst>
          </p:cNvPr>
          <p:cNvCxnSpPr>
            <a:stCxn id="4" idx="0"/>
            <a:endCxn id="21" idx="1"/>
          </p:cNvCxnSpPr>
          <p:nvPr/>
        </p:nvCxnSpPr>
        <p:spPr>
          <a:xfrm rot="5400000" flipH="1" flipV="1">
            <a:off x="3656438" y="1284800"/>
            <a:ext cx="507969" cy="2801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C470301-EB99-4CB7-141E-4E076C6B026A}"/>
              </a:ext>
            </a:extLst>
          </p:cNvPr>
          <p:cNvCxnSpPr>
            <a:cxnSpLocks/>
            <a:stCxn id="21" idx="3"/>
            <a:endCxn id="5" idx="0"/>
          </p:cNvCxnSpPr>
          <p:nvPr/>
        </p:nvCxnSpPr>
        <p:spPr>
          <a:xfrm>
            <a:off x="6211111" y="2431493"/>
            <a:ext cx="377578" cy="463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906354-7AB8-394E-98B9-6D521AB4E950}"/>
              </a:ext>
            </a:extLst>
          </p:cNvPr>
          <p:cNvSpPr txBox="1"/>
          <p:nvPr/>
        </p:nvSpPr>
        <p:spPr>
          <a:xfrm>
            <a:off x="1852529" y="1748819"/>
            <a:ext cx="2806917" cy="275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정보수집</a:t>
            </a:r>
            <a:r>
              <a:rPr lang="en-US" altLang="ko-KR" sz="1000" dirty="0"/>
              <a:t>, </a:t>
            </a:r>
            <a:r>
              <a:rPr lang="ko-KR" altLang="en-US" sz="1000" dirty="0"/>
              <a:t>분석</a:t>
            </a:r>
            <a:r>
              <a:rPr lang="en-US" altLang="ko-KR" sz="1000" dirty="0"/>
              <a:t>, </a:t>
            </a:r>
            <a:r>
              <a:rPr lang="ko-KR" altLang="en-US" sz="1000" dirty="0"/>
              <a:t>영향도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전략</a:t>
            </a:r>
            <a:r>
              <a:rPr lang="en-US" altLang="ko-KR" sz="1000" dirty="0"/>
              <a:t>, Project)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9A8C5-E250-1928-D7B1-3B9BD95009B0}"/>
              </a:ext>
            </a:extLst>
          </p:cNvPr>
          <p:cNvSpPr txBox="1"/>
          <p:nvPr/>
        </p:nvSpPr>
        <p:spPr>
          <a:xfrm>
            <a:off x="2682835" y="4039053"/>
            <a:ext cx="2799807" cy="283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/>
              <a:t>Strategy/Project Progress/Status, Action</a:t>
            </a:r>
            <a:endParaRPr lang="ko-KR" altLang="en-US" sz="105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D59AD0E-21AE-6FDE-68D2-80919CB065C8}"/>
              </a:ext>
            </a:extLst>
          </p:cNvPr>
          <p:cNvCxnSpPr>
            <a:stCxn id="2" idx="3"/>
            <a:endCxn id="4" idx="1"/>
          </p:cNvCxnSpPr>
          <p:nvPr/>
        </p:nvCxnSpPr>
        <p:spPr>
          <a:xfrm flipV="1">
            <a:off x="1713434" y="3198354"/>
            <a:ext cx="363192" cy="935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BC431B2-1B2D-C707-E7F0-8969159A7297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942863" y="3198354"/>
            <a:ext cx="410390" cy="93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7974D1E-2A76-2DB0-D360-D3123763A15F}"/>
              </a:ext>
            </a:extLst>
          </p:cNvPr>
          <p:cNvCxnSpPr>
            <a:cxnSpLocks/>
            <a:stCxn id="17" idx="3"/>
            <a:endCxn id="5" idx="1"/>
          </p:cNvCxnSpPr>
          <p:nvPr/>
        </p:nvCxnSpPr>
        <p:spPr>
          <a:xfrm>
            <a:off x="5445891" y="3207705"/>
            <a:ext cx="686299" cy="3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67827AE-D413-FEB1-9E07-3F41B37A211E}"/>
              </a:ext>
            </a:extLst>
          </p:cNvPr>
          <p:cNvSpPr txBox="1"/>
          <p:nvPr/>
        </p:nvSpPr>
        <p:spPr>
          <a:xfrm>
            <a:off x="493042" y="2734356"/>
            <a:ext cx="1348373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Managed Entity</a:t>
            </a:r>
            <a:endParaRPr lang="ko-KR" altLang="en-US" sz="14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B72DF8-FFCE-BEC5-F364-00E88FDAC07A}"/>
              </a:ext>
            </a:extLst>
          </p:cNvPr>
          <p:cNvSpPr txBox="1"/>
          <p:nvPr/>
        </p:nvSpPr>
        <p:spPr>
          <a:xfrm>
            <a:off x="486247" y="1540734"/>
            <a:ext cx="684602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Activity</a:t>
            </a:r>
            <a:endParaRPr lang="ko-KR" altLang="en-US" sz="1400" b="1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73988-0A89-8FDE-B744-4BAFC0847257}"/>
              </a:ext>
            </a:extLst>
          </p:cNvPr>
          <p:cNvSpPr txBox="1"/>
          <p:nvPr/>
        </p:nvSpPr>
        <p:spPr>
          <a:xfrm>
            <a:off x="786724" y="4876501"/>
            <a:ext cx="724198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System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67A9CC-DAC3-8FD7-A65C-0E5625CC0351}"/>
              </a:ext>
            </a:extLst>
          </p:cNvPr>
          <p:cNvSpPr txBox="1"/>
          <p:nvPr/>
        </p:nvSpPr>
        <p:spPr>
          <a:xfrm>
            <a:off x="1939142" y="5023782"/>
            <a:ext cx="1178080" cy="3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IT System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A3825C-6EAF-5DC6-0742-6756F199E4F1}"/>
              </a:ext>
            </a:extLst>
          </p:cNvPr>
          <p:cNvSpPr txBox="1"/>
          <p:nvPr/>
        </p:nvSpPr>
        <p:spPr>
          <a:xfrm>
            <a:off x="1910032" y="4711049"/>
            <a:ext cx="13143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Non-IT System 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6E591B-B1E3-D22A-45B8-5891B47475A3}"/>
              </a:ext>
            </a:extLst>
          </p:cNvPr>
          <p:cNvSpPr txBox="1"/>
          <p:nvPr/>
        </p:nvSpPr>
        <p:spPr>
          <a:xfrm>
            <a:off x="3501583" y="5023782"/>
            <a:ext cx="1387817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 IT</a:t>
            </a:r>
            <a:r>
              <a:rPr lang="en-US" altLang="ko-KR" sz="1050" dirty="0"/>
              <a:t> </a:t>
            </a:r>
            <a:r>
              <a:rPr lang="ko-KR" altLang="en-US" sz="1050" dirty="0"/>
              <a:t>도구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F31B0-CE21-71FE-FE33-72BB2BC6B923}"/>
              </a:ext>
            </a:extLst>
          </p:cNvPr>
          <p:cNvSpPr txBox="1"/>
          <p:nvPr/>
        </p:nvSpPr>
        <p:spPr>
          <a:xfrm>
            <a:off x="3505146" y="4710563"/>
            <a:ext cx="1178080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Process :</a:t>
            </a:r>
            <a:r>
              <a:rPr lang="en-US" altLang="ko-KR" sz="1050" dirty="0"/>
              <a:t> </a:t>
            </a:r>
            <a:r>
              <a:rPr lang="ko-KR" altLang="en-US" sz="1050" dirty="0"/>
              <a:t>사람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FE5B770-E3D2-E6A1-E2B3-8C6B12A558EA}"/>
              </a:ext>
            </a:extLst>
          </p:cNvPr>
          <p:cNvSpPr txBox="1"/>
          <p:nvPr/>
        </p:nvSpPr>
        <p:spPr>
          <a:xfrm>
            <a:off x="400146" y="1156500"/>
            <a:ext cx="637858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System</a:t>
            </a:r>
            <a:endParaRPr lang="ko-KR" altLang="en-US" sz="1400" b="1" i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70FDE3F-B56E-B242-7342-CCF67982E5C9}"/>
              </a:ext>
            </a:extLst>
          </p:cNvPr>
          <p:cNvSpPr/>
          <p:nvPr/>
        </p:nvSpPr>
        <p:spPr>
          <a:xfrm>
            <a:off x="7521532" y="1501806"/>
            <a:ext cx="1999026" cy="2418843"/>
          </a:xfrm>
          <a:prstGeom prst="roundRect">
            <a:avLst>
              <a:gd name="adj" fmla="val 970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548F70-E821-36F1-7B9E-B1ABDA868FA4}"/>
              </a:ext>
            </a:extLst>
          </p:cNvPr>
          <p:cNvSpPr txBox="1"/>
          <p:nvPr/>
        </p:nvSpPr>
        <p:spPr>
          <a:xfrm>
            <a:off x="7666032" y="1519206"/>
            <a:ext cx="663611" cy="17209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altLang="ko-KR" sz="1000" b="1" i="1" dirty="0"/>
              <a:t>Resource</a:t>
            </a:r>
            <a:endParaRPr lang="ko-KR" altLang="en-US" sz="1000" b="1" i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AA5689-5768-DDC9-B05C-A3F72F7BA545}"/>
              </a:ext>
            </a:extLst>
          </p:cNvPr>
          <p:cNvSpPr txBox="1"/>
          <p:nvPr/>
        </p:nvSpPr>
        <p:spPr>
          <a:xfrm>
            <a:off x="8414255" y="2148000"/>
            <a:ext cx="101811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Knowledge</a:t>
            </a:r>
          </a:p>
          <a:p>
            <a:r>
              <a:rPr lang="en-US" altLang="ko-KR" sz="1200" dirty="0"/>
              <a:t>Human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D465BB4-D6C3-6AE3-7909-24F6589AECE0}"/>
              </a:ext>
            </a:extLst>
          </p:cNvPr>
          <p:cNvCxnSpPr>
            <a:stCxn id="11" idx="2"/>
            <a:endCxn id="50" idx="1"/>
          </p:cNvCxnSpPr>
          <p:nvPr/>
        </p:nvCxnSpPr>
        <p:spPr>
          <a:xfrm rot="16200000" flipH="1">
            <a:off x="8294787" y="2286678"/>
            <a:ext cx="188347" cy="5058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E08B7E-F2C1-0235-FB0E-108FD46E6891}"/>
              </a:ext>
            </a:extLst>
          </p:cNvPr>
          <p:cNvSpPr txBox="1"/>
          <p:nvPr/>
        </p:nvSpPr>
        <p:spPr>
          <a:xfrm>
            <a:off x="7791651" y="2740417"/>
            <a:ext cx="1492402" cy="309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Vendor Long List</a:t>
            </a:r>
            <a:endParaRPr lang="ko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15A1CA-7C97-F4B1-6DD1-FA3FDF18A1BB}"/>
              </a:ext>
            </a:extLst>
          </p:cNvPr>
          <p:cNvSpPr txBox="1"/>
          <p:nvPr/>
        </p:nvSpPr>
        <p:spPr>
          <a:xfrm>
            <a:off x="7848977" y="3185509"/>
            <a:ext cx="1344151" cy="72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Technology Classification System</a:t>
            </a:r>
            <a:endParaRPr lang="ko-KR" altLang="en-US" sz="1200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7B817E9-8DB4-56AA-EC7B-30F90CBB9692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>
            <a:off x="3117222" y="5178671"/>
            <a:ext cx="384361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534A7C-27B7-7123-9B8F-5655F8C1C73E}"/>
              </a:ext>
            </a:extLst>
          </p:cNvPr>
          <p:cNvCxnSpPr>
            <a:stCxn id="43" idx="3"/>
            <a:endCxn id="45" idx="1"/>
          </p:cNvCxnSpPr>
          <p:nvPr/>
        </p:nvCxnSpPr>
        <p:spPr>
          <a:xfrm flipV="1">
            <a:off x="3224334" y="4865451"/>
            <a:ext cx="280812" cy="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511A583-4780-327D-8AEF-998AB50B6B74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1510921" y="5031389"/>
            <a:ext cx="428221" cy="147281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0E46B31-FBDB-9193-C3B0-C9B60C03A8EC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 flipV="1">
            <a:off x="1510921" y="4865937"/>
            <a:ext cx="399110" cy="165452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A8B30BB-DBAA-B766-0ACF-741484A32379}"/>
              </a:ext>
            </a:extLst>
          </p:cNvPr>
          <p:cNvSpPr txBox="1"/>
          <p:nvPr/>
        </p:nvSpPr>
        <p:spPr>
          <a:xfrm>
            <a:off x="157245" y="771752"/>
            <a:ext cx="1120106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altLang="ko-KR" sz="1400" b="1" i="1" dirty="0"/>
              <a:t>Environment</a:t>
            </a:r>
            <a:endParaRPr lang="ko-KR" altLang="en-US" sz="1400" b="1" i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8A1F93-6693-D831-5A79-54D6C0225CEB}"/>
              </a:ext>
            </a:extLst>
          </p:cNvPr>
          <p:cNvSpPr txBox="1"/>
          <p:nvPr/>
        </p:nvSpPr>
        <p:spPr>
          <a:xfrm>
            <a:off x="3908731" y="5626573"/>
            <a:ext cx="5200141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050" dirty="0"/>
              <a:t>기업외부 환경변화에 능동적 대응하는 체계 </a:t>
            </a:r>
            <a:r>
              <a:rPr lang="en-US" altLang="ko-KR" sz="1050" dirty="0"/>
              <a:t>=&gt;</a:t>
            </a:r>
            <a:r>
              <a:rPr lang="en-US" altLang="ko-KR" sz="1200" dirty="0"/>
              <a:t> R&amp;D</a:t>
            </a:r>
            <a:r>
              <a:rPr lang="en-US" altLang="ko-KR" sz="1050" dirty="0"/>
              <a:t> </a:t>
            </a:r>
            <a:r>
              <a:rPr lang="ko-KR" altLang="en-US" sz="1050" dirty="0"/>
              <a:t>기획의</a:t>
            </a:r>
            <a:r>
              <a:rPr lang="en-US" altLang="ko-KR" sz="1050" dirty="0"/>
              <a:t> </a:t>
            </a:r>
            <a:r>
              <a:rPr lang="ko-KR" altLang="en-US" sz="1050" dirty="0"/>
              <a:t>시스템적 접근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96A2D4B-07B2-E1C6-D59C-29B56E39A7D0}"/>
              </a:ext>
            </a:extLst>
          </p:cNvPr>
          <p:cNvSpPr txBox="1"/>
          <p:nvPr/>
        </p:nvSpPr>
        <p:spPr>
          <a:xfrm>
            <a:off x="606986" y="5626573"/>
            <a:ext cx="289459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1200" dirty="0"/>
              <a:t>Fast Follower -&gt; First Mover ; </a:t>
            </a:r>
            <a:r>
              <a:rPr lang="ko-KR" altLang="en-US" sz="1050" dirty="0"/>
              <a:t>무한경쟁</a:t>
            </a:r>
            <a:endParaRPr lang="ko-KR" alt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16535E-9ADE-0B15-9D12-5D72E15D4E25}"/>
              </a:ext>
            </a:extLst>
          </p:cNvPr>
          <p:cNvSpPr txBox="1"/>
          <p:nvPr/>
        </p:nvSpPr>
        <p:spPr>
          <a:xfrm>
            <a:off x="606987" y="6335218"/>
            <a:ext cx="3301744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050" dirty="0"/>
              <a:t>평생직장</a:t>
            </a:r>
            <a:r>
              <a:rPr lang="ko-KR" altLang="en-US" sz="1200" dirty="0"/>
              <a:t> </a:t>
            </a:r>
            <a:r>
              <a:rPr lang="en-US" altLang="ko-KR" sz="1200" dirty="0"/>
              <a:t>-&gt; Career Nomad ; Agency Dilemma</a:t>
            </a:r>
            <a:endParaRPr lang="ko-KR" altLang="en-US" sz="12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D72D99E-3901-6588-D91E-5630AF3CEE15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01583" y="5781461"/>
            <a:ext cx="407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F370B30-5EA5-C257-6F0C-714703334926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3908731" y="6490106"/>
            <a:ext cx="449535" cy="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901F5C-CC0A-C85C-3FF1-ACE7F9FEF7BC}"/>
              </a:ext>
            </a:extLst>
          </p:cNvPr>
          <p:cNvSpPr txBox="1"/>
          <p:nvPr/>
        </p:nvSpPr>
        <p:spPr>
          <a:xfrm>
            <a:off x="5388929" y="4779383"/>
            <a:ext cx="4055882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Ad</a:t>
            </a:r>
            <a:r>
              <a:rPr lang="ko-KR" altLang="en-US" sz="1200" dirty="0"/>
              <a:t> </a:t>
            </a:r>
            <a:r>
              <a:rPr lang="en-US" altLang="ko-KR" sz="1200" dirty="0"/>
              <a:t>hoc Approach =&gt; Digitalized Systematic Approach</a:t>
            </a:r>
          </a:p>
          <a:p>
            <a:pPr algn="ctr"/>
            <a:r>
              <a:rPr lang="en-US" altLang="ko-KR" sz="1200" dirty="0"/>
              <a:t>(Object-Oriented</a:t>
            </a:r>
            <a:r>
              <a:rPr lang="ko-KR" altLang="en-US" sz="1200" dirty="0"/>
              <a:t> </a:t>
            </a:r>
            <a:r>
              <a:rPr lang="en-US" altLang="ko-KR" sz="1200" dirty="0"/>
              <a:t>Approach)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11A96F-BF79-8C6E-F72C-EC3A5CC6E5C1}"/>
              </a:ext>
            </a:extLst>
          </p:cNvPr>
          <p:cNvSpPr txBox="1"/>
          <p:nvPr/>
        </p:nvSpPr>
        <p:spPr>
          <a:xfrm>
            <a:off x="3911046" y="5947998"/>
            <a:ext cx="3401367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Open</a:t>
            </a:r>
            <a:r>
              <a:rPr lang="ko-KR" altLang="en-US" sz="1200" dirty="0"/>
              <a:t> </a:t>
            </a:r>
            <a:r>
              <a:rPr lang="en-US" altLang="ko-KR" sz="1200" dirty="0"/>
              <a:t>R&amp;D, Open Innovation</a:t>
            </a:r>
            <a:endParaRPr lang="ko-KR" altLang="en-US" sz="12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1BD9E2ED-3FCE-7FA9-1B7B-39C98DA8DA1B}"/>
              </a:ext>
            </a:extLst>
          </p:cNvPr>
          <p:cNvCxnSpPr>
            <a:stCxn id="69" idx="3"/>
            <a:endCxn id="53" idx="1"/>
          </p:cNvCxnSpPr>
          <p:nvPr/>
        </p:nvCxnSpPr>
        <p:spPr>
          <a:xfrm>
            <a:off x="3501583" y="5781461"/>
            <a:ext cx="409462" cy="321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D943F32-9D6A-A43A-0BFD-26ED22A7CE13}"/>
              </a:ext>
            </a:extLst>
          </p:cNvPr>
          <p:cNvSpPr txBox="1"/>
          <p:nvPr/>
        </p:nvSpPr>
        <p:spPr>
          <a:xfrm>
            <a:off x="4358266" y="6336485"/>
            <a:ext cx="4397283" cy="30977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altLang="ko-KR" sz="1200" dirty="0"/>
              <a:t>Analog =&gt; Digital,  Redefining Role &amp; Responsibility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60BD9-0B31-BC86-238E-3D7CDBA7C2E3}"/>
              </a:ext>
            </a:extLst>
          </p:cNvPr>
          <p:cNvSpPr txBox="1"/>
          <p:nvPr/>
        </p:nvSpPr>
        <p:spPr>
          <a:xfrm>
            <a:off x="7844067" y="3955385"/>
            <a:ext cx="1419669" cy="51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Open R&amp;D</a:t>
            </a:r>
          </a:p>
          <a:p>
            <a:pPr algn="ctr"/>
            <a:r>
              <a:rPr lang="en-US" altLang="ko-KR" sz="1200" dirty="0"/>
              <a:t>Open Innovation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85482D-AE62-2C2D-9DA3-6D9A53180E32}"/>
              </a:ext>
            </a:extLst>
          </p:cNvPr>
          <p:cNvSpPr txBox="1"/>
          <p:nvPr/>
        </p:nvSpPr>
        <p:spPr>
          <a:xfrm>
            <a:off x="4846978" y="3043467"/>
            <a:ext cx="598913" cy="328476"/>
          </a:xfrm>
          <a:prstGeom prst="rect">
            <a:avLst/>
          </a:prstGeom>
          <a:noFill/>
        </p:spPr>
        <p:txBody>
          <a:bodyPr wrap="none" lIns="36000" tIns="36000" rIns="36000" bIns="72000" rtlCol="0">
            <a:spAutoFit/>
          </a:bodyPr>
          <a:lstStyle/>
          <a:p>
            <a:pPr algn="ctr"/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0DF79C-C037-9533-B998-DFC403237DB4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443092" y="3207706"/>
            <a:ext cx="40388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707E53-D7D2-CA32-67C0-CAF2151D7D0D}"/>
              </a:ext>
            </a:extLst>
          </p:cNvPr>
          <p:cNvSpPr txBox="1"/>
          <p:nvPr/>
        </p:nvSpPr>
        <p:spPr>
          <a:xfrm>
            <a:off x="13242" y="279093"/>
            <a:ext cx="3832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MOT(R&amp;D </a:t>
            </a:r>
            <a:r>
              <a:rPr lang="ko-KR" altLang="en-US" dirty="0">
                <a:ea typeface="+mj-ea"/>
              </a:rPr>
              <a:t>관리 시스템</a:t>
            </a:r>
            <a:r>
              <a:rPr lang="en-US" altLang="ko-KR" sz="2000" dirty="0">
                <a:ea typeface="+mj-ea"/>
              </a:rPr>
              <a:t>) Overview</a:t>
            </a:r>
            <a:r>
              <a:rPr lang="ko-KR" altLang="en-US" sz="2000" dirty="0">
                <a:ea typeface="+mj-ea"/>
              </a:rPr>
              <a:t> </a:t>
            </a:r>
            <a:endParaRPr lang="ko-KR" altLang="en-US" sz="16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136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84F63C7-8492-B0A8-6EF3-C0FDA859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29" t="7604"/>
          <a:stretch/>
        </p:blipFill>
        <p:spPr>
          <a:xfrm>
            <a:off x="214836" y="885522"/>
            <a:ext cx="9380082" cy="4889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EA2E6A-70BB-FCF8-6D76-A51049A71F2C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7A6E3-5189-D119-24F6-78B27E9394AE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59382308-1C53-AED3-383C-917AFDBD92C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BBB558-F80A-15DD-2E37-D70DBBFE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77" t="7604" b="8187"/>
          <a:stretch/>
        </p:blipFill>
        <p:spPr>
          <a:xfrm>
            <a:off x="4736660" y="729656"/>
            <a:ext cx="4858258" cy="58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9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B73E94-03DE-BF5B-B1C3-B096B8C0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9" t="7654"/>
          <a:stretch/>
        </p:blipFill>
        <p:spPr>
          <a:xfrm>
            <a:off x="125129" y="847023"/>
            <a:ext cx="9595904" cy="4985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A93671-8C8F-8C1D-9B21-DA40C095820F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BB52F-1CAF-4BFA-9D3C-4C7A62A57BF9}"/>
              </a:ext>
            </a:extLst>
          </p:cNvPr>
          <p:cNvSpPr txBox="1"/>
          <p:nvPr/>
        </p:nvSpPr>
        <p:spPr>
          <a:xfrm>
            <a:off x="12906" y="283655"/>
            <a:ext cx="1517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Intelligence</a:t>
            </a:r>
            <a:endParaRPr lang="ko-KR" altLang="en-US" sz="2000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6D8D10B5-F4F2-5F86-D507-AC44B1785CB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46BAB4-4CF9-33CF-D1A2-EFFFCDE7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01" t="7654" b="27326"/>
          <a:stretch/>
        </p:blipFill>
        <p:spPr>
          <a:xfrm>
            <a:off x="2401153" y="954826"/>
            <a:ext cx="7249978" cy="46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1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A3DBD736-268B-10AC-7999-48CC4DFB8963}"/>
              </a:ext>
            </a:extLst>
          </p:cNvPr>
          <p:cNvGrpSpPr/>
          <p:nvPr/>
        </p:nvGrpSpPr>
        <p:grpSpPr>
          <a:xfrm>
            <a:off x="117907" y="785811"/>
            <a:ext cx="5348835" cy="5826543"/>
            <a:chOff x="577516" y="785812"/>
            <a:chExt cx="5348835" cy="58265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7C10ECF-7FCC-F35D-2609-DEE5A7D9F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980" t="8377"/>
            <a:stretch/>
          </p:blipFill>
          <p:spPr>
            <a:xfrm>
              <a:off x="3946297" y="785812"/>
              <a:ext cx="1980054" cy="582654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279872-C08F-F639-630F-AC0864D47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82" t="8377" r="67061"/>
            <a:stretch/>
          </p:blipFill>
          <p:spPr>
            <a:xfrm>
              <a:off x="577516" y="785812"/>
              <a:ext cx="3368781" cy="582654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36DD76-6A79-25B7-1CFF-48754802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563" t="7066" r="1"/>
          <a:stretch/>
        </p:blipFill>
        <p:spPr>
          <a:xfrm>
            <a:off x="5400920" y="785811"/>
            <a:ext cx="4492436" cy="5994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5020F4-A8A6-806D-72F0-41FF74039950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9F5C0-C238-73C1-87D8-CDB58E357862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66F7EC80-7505-A657-FEB6-0776BE59315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28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D21F-3FED-652D-F7CD-E322BDFEE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A93A5B4-C706-C4B4-6447-D6AA02DA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64" t="8197" r="4414" b="21563"/>
          <a:stretch/>
        </p:blipFill>
        <p:spPr>
          <a:xfrm>
            <a:off x="4953000" y="1075623"/>
            <a:ext cx="4691514" cy="538011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A9506DA-2067-0DDD-E4B2-ECF207B8A18C}"/>
              </a:ext>
            </a:extLst>
          </p:cNvPr>
          <p:cNvGrpSpPr/>
          <p:nvPr/>
        </p:nvGrpSpPr>
        <p:grpSpPr>
          <a:xfrm>
            <a:off x="82648" y="855132"/>
            <a:ext cx="5236143" cy="5826543"/>
            <a:chOff x="1810657" y="989773"/>
            <a:chExt cx="4458600" cy="48784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62A4274-63FA-A0FF-8049-AFE1F68F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2980" t="8377"/>
            <a:stretch/>
          </p:blipFill>
          <p:spPr>
            <a:xfrm>
              <a:off x="4583232" y="989773"/>
              <a:ext cx="1686025" cy="487845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B67240-62EF-6696-5367-DFC885284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50" t="8377" r="67061"/>
            <a:stretch/>
          </p:blipFill>
          <p:spPr>
            <a:xfrm>
              <a:off x="1810657" y="989773"/>
              <a:ext cx="2772575" cy="48784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6D4C7E-C85F-8710-0447-B803D2C8EFC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0E464-559E-5294-C087-1CE1CAA25670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3B481A50-FC8D-54B3-28F2-B9E2452FE8C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870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B091-659B-550D-29E6-8B943F9D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504940-60E8-4B0B-2BE4-C1C5B89ED26D}"/>
              </a:ext>
            </a:extLst>
          </p:cNvPr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B32567F-CB8D-6A7F-0305-EC533A68F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63843" y="848726"/>
            <a:ext cx="8229745" cy="3912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412AA3-075D-4520-1291-93D83A0B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2793246" y="3208115"/>
            <a:ext cx="6965889" cy="325449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18B09237-DAE4-7DCB-9AF0-150068381ACC}"/>
              </a:ext>
            </a:extLst>
          </p:cNvPr>
          <p:cNvGrpSpPr/>
          <p:nvPr/>
        </p:nvGrpSpPr>
        <p:grpSpPr>
          <a:xfrm>
            <a:off x="5295657" y="1464899"/>
            <a:ext cx="4435484" cy="1692187"/>
            <a:chOff x="644131" y="983593"/>
            <a:chExt cx="4863613" cy="1666947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C14470A3-603C-8900-9EDC-73F8B2011600}"/>
                </a:ext>
              </a:extLst>
            </p:cNvPr>
            <p:cNvSpPr/>
            <p:nvPr/>
          </p:nvSpPr>
          <p:spPr>
            <a:xfrm>
              <a:off x="644131" y="983593"/>
              <a:ext cx="2122150" cy="412372"/>
            </a:xfrm>
            <a:prstGeom prst="roundRect">
              <a:avLst>
                <a:gd name="adj" fmla="val 50000"/>
              </a:avLst>
            </a:prstGeom>
            <a:solidFill>
              <a:srgbClr val="042F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Strategy(Corporate, BU)</a:t>
              </a: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23E8561-3D16-3917-7FED-45090932CA6C}"/>
                </a:ext>
              </a:extLst>
            </p:cNvPr>
            <p:cNvSpPr/>
            <p:nvPr/>
          </p:nvSpPr>
          <p:spPr>
            <a:xfrm>
              <a:off x="1970103" y="1581939"/>
              <a:ext cx="3329130" cy="412372"/>
            </a:xfrm>
            <a:prstGeom prst="roundRect">
              <a:avLst>
                <a:gd name="adj" fmla="val 50000"/>
              </a:avLst>
            </a:prstGeom>
            <a:solidFill>
              <a:srgbClr val="536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PRM/TRM(Product/Technology Roadmap)</a:t>
              </a: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00F8C72E-CEA1-7547-677A-E987427AE35B}"/>
                </a:ext>
              </a:extLst>
            </p:cNvPr>
            <p:cNvSpPr/>
            <p:nvPr/>
          </p:nvSpPr>
          <p:spPr>
            <a:xfrm>
              <a:off x="4257340" y="2238168"/>
              <a:ext cx="1250404" cy="412372"/>
            </a:xfrm>
            <a:prstGeom prst="roundRect">
              <a:avLst>
                <a:gd name="adj" fmla="val 50000"/>
              </a:avLst>
            </a:prstGeom>
            <a:solidFill>
              <a:srgbClr val="4339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6250" tIns="58500" rIns="146250" bIns="58500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38" b="1" dirty="0">
                  <a:solidFill>
                    <a:schemeClr val="bg1"/>
                  </a:solidFill>
                  <a:latin typeface="+mn-ea"/>
                  <a:cs typeface="Pretendard" panose="02000503000000020004" pitchFamily="50" charset="-127"/>
                </a:rPr>
                <a:t>Project Pool</a:t>
              </a:r>
            </a:p>
          </p:txBody>
        </p:sp>
        <p:cxnSp>
          <p:nvCxnSpPr>
            <p:cNvPr id="58" name="꺾인 연결선 57">
              <a:extLst>
                <a:ext uri="{FF2B5EF4-FFF2-40B4-BE49-F238E27FC236}">
                  <a16:creationId xmlns:a16="http://schemas.microsoft.com/office/drawing/2014/main" id="{23F2465B-A7F8-E4C8-6F91-913D343AA466}"/>
                </a:ext>
              </a:extLst>
            </p:cNvPr>
            <p:cNvCxnSpPr>
              <a:cxnSpLocks/>
              <a:stCxn id="48" idx="2"/>
              <a:endCxn id="49" idx="1"/>
            </p:cNvCxnSpPr>
            <p:nvPr/>
          </p:nvCxnSpPr>
          <p:spPr>
            <a:xfrm rot="16200000" flipH="1">
              <a:off x="1641574" y="1459596"/>
              <a:ext cx="392160" cy="264897"/>
            </a:xfrm>
            <a:prstGeom prst="bentConnector2">
              <a:avLst/>
            </a:prstGeom>
            <a:ln w="15875">
              <a:solidFill>
                <a:srgbClr val="042F7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꺾인 연결선 59">
              <a:extLst>
                <a:ext uri="{FF2B5EF4-FFF2-40B4-BE49-F238E27FC236}">
                  <a16:creationId xmlns:a16="http://schemas.microsoft.com/office/drawing/2014/main" id="{3D6EE7BE-7FB0-A5E9-6B4A-C168E50515FA}"/>
                </a:ext>
              </a:extLst>
            </p:cNvPr>
            <p:cNvCxnSpPr>
              <a:cxnSpLocks/>
              <a:stCxn id="49" idx="2"/>
              <a:endCxn id="52" idx="1"/>
            </p:cNvCxnSpPr>
            <p:nvPr/>
          </p:nvCxnSpPr>
          <p:spPr>
            <a:xfrm rot="16200000" flipH="1">
              <a:off x="3720983" y="1907996"/>
              <a:ext cx="450043" cy="622672"/>
            </a:xfrm>
            <a:prstGeom prst="bentConnector2">
              <a:avLst/>
            </a:prstGeom>
            <a:ln w="15875">
              <a:solidFill>
                <a:srgbClr val="0012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DAAC43-2B61-F20A-0F9E-61D35ABA4239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ECE583-B67C-D055-B6E1-097D9146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34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CA31D-A44E-9BB1-1294-D22EA982932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65786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1960A5-699C-4653-2AA1-0B924058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2" y="802582"/>
            <a:ext cx="9622053" cy="5550092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16A0D341-0FE0-99B3-879A-1F3A2DF8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45117" r="3485" b="4326"/>
          <a:stretch>
            <a:fillRect/>
          </a:stretch>
        </p:blipFill>
        <p:spPr bwMode="auto">
          <a:xfrm>
            <a:off x="1916184" y="4351334"/>
            <a:ext cx="4144394" cy="1527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FB73D-DFA1-0A3F-C895-E35063FB575D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45CA6-3FA8-949A-CB7F-2703BB6BFE0C}"/>
              </a:ext>
            </a:extLst>
          </p:cNvPr>
          <p:cNvSpPr txBox="1"/>
          <p:nvPr/>
        </p:nvSpPr>
        <p:spPr>
          <a:xfrm>
            <a:off x="4854" y="282203"/>
            <a:ext cx="2882584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Technology &amp; PRM/TRM</a:t>
            </a:r>
            <a:endParaRPr lang="ko-KR" altLang="en-US" dirty="0">
              <a:ea typeface="+mj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D58BB71A-AD0C-B640-4A09-1A8CEC0AE74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35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7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B4046-6F30-ED35-74B3-EDD459664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/>
          <a:srcRect l="3757" t="5457" r="3643"/>
          <a:stretch>
            <a:fillRect/>
          </a:stretch>
        </p:blipFill>
        <p:spPr bwMode="auto">
          <a:xfrm>
            <a:off x="702400" y="851270"/>
            <a:ext cx="7575327" cy="5581822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3D88CD-887D-08AA-4ACB-A52549B27C7E}"/>
              </a:ext>
            </a:extLst>
          </p:cNvPr>
          <p:cNvSpPr txBox="1"/>
          <p:nvPr/>
        </p:nvSpPr>
        <p:spPr>
          <a:xfrm>
            <a:off x="8182631" y="283655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R&amp;D Planning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3516B-CE0B-0664-02AC-1F7F89D07299}"/>
              </a:ext>
            </a:extLst>
          </p:cNvPr>
          <p:cNvSpPr txBox="1"/>
          <p:nvPr/>
        </p:nvSpPr>
        <p:spPr>
          <a:xfrm>
            <a:off x="4854" y="282203"/>
            <a:ext cx="269586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ea typeface="+mj-ea"/>
              </a:rPr>
              <a:t>Strategy &amp; Project Pool</a:t>
            </a:r>
            <a:endParaRPr lang="ko-KR" altLang="en-US" dirty="0">
              <a:ea typeface="+mj-ea"/>
            </a:endParaRP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9A6B92CE-00E8-8300-ABA2-8A1CA6B0DD6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52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9217-BA42-26F7-BC9A-8D8151A6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3FA828-9D2A-C82C-8EDB-49407D14E4FA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8A94E49A-6755-D78B-D394-076574F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8" r="2180" b="6488"/>
          <a:stretch>
            <a:fillRect/>
          </a:stretch>
        </p:blipFill>
        <p:spPr bwMode="auto">
          <a:xfrm>
            <a:off x="118268" y="779645"/>
            <a:ext cx="7224941" cy="3436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9">
            <a:extLst>
              <a:ext uri="{FF2B5EF4-FFF2-40B4-BE49-F238E27FC236}">
                <a16:creationId xmlns:a16="http://schemas.microsoft.com/office/drawing/2014/main" id="{0F88E2A9-41F9-CC24-2F88-AFDA4FCD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014" t="21871" r="4060" b="4266"/>
          <a:stretch/>
        </p:blipFill>
        <p:spPr bwMode="auto">
          <a:xfrm>
            <a:off x="3329678" y="2710799"/>
            <a:ext cx="6576322" cy="3878269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ffectLst/>
        </p:spPr>
      </p:pic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F228E13C-5C4E-6A92-562E-D2D1AC19104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83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9" name="Picture 37">
            <a:extLst>
              <a:ext uri="{FF2B5EF4-FFF2-40B4-BE49-F238E27FC236}">
                <a16:creationId xmlns:a16="http://schemas.microsoft.com/office/drawing/2014/main" id="{5723B9CA-8D6E-47AF-A420-6EA67F780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44293" r="2962" b="7465"/>
          <a:stretch>
            <a:fillRect/>
          </a:stretch>
        </p:blipFill>
        <p:spPr bwMode="auto">
          <a:xfrm>
            <a:off x="152497" y="782052"/>
            <a:ext cx="6873794" cy="30776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162065" y="2302843"/>
            <a:ext cx="149752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질환군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/PJ Type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AF47A-33A5-4D4E-8BDB-B642774580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18" t="938" r="491" b="1114"/>
          <a:stretch/>
        </p:blipFill>
        <p:spPr>
          <a:xfrm>
            <a:off x="3733595" y="2695649"/>
            <a:ext cx="6007135" cy="3893419"/>
          </a:xfrm>
          <a:prstGeom prst="rect">
            <a:avLst/>
          </a:prstGeom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A3E7517-24B3-9FC7-A154-4A9DE44E9BC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F73DB-78F3-743B-36E5-24DFE4436C82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99655F-B98D-446C-0E6B-BD828E867784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sp>
        <p:nvSpPr>
          <p:cNvPr id="7" name="직사각형 6"/>
          <p:cNvSpPr/>
          <p:nvPr/>
        </p:nvSpPr>
        <p:spPr>
          <a:xfrm>
            <a:off x="8241767" y="2647122"/>
            <a:ext cx="1579278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품목군</a:t>
            </a:r>
            <a:r>
              <a:rPr kumimoji="1" lang="en-US" altLang="ko-KR" sz="146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/</a:t>
            </a:r>
            <a:r>
              <a:rPr kumimoji="1" lang="ko-KR" altLang="en-US" sz="1463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개발형태</a:t>
            </a:r>
            <a:endParaRPr kumimoji="1" lang="en-US" altLang="ko-KR" sz="1463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E2B79-5ADB-4682-A648-11BA84DC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63" t="30535" r="25984" b="7379"/>
          <a:stretch/>
        </p:blipFill>
        <p:spPr>
          <a:xfrm>
            <a:off x="84955" y="885606"/>
            <a:ext cx="5579628" cy="3849940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83BAD7-A796-47E1-9BC7-33D00154A0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501" t="12016" r="13502" b="6589"/>
          <a:stretch/>
        </p:blipFill>
        <p:spPr>
          <a:xfrm>
            <a:off x="3532982" y="2647122"/>
            <a:ext cx="6288063" cy="3995977"/>
          </a:xfrm>
          <a:prstGeom prst="rect">
            <a:avLst/>
          </a:prstGeom>
          <a:ln>
            <a:noFill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C0F1E0-9ECE-524F-A5A7-C5E171C2A62A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39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99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F9DDB-EA3E-B51F-C368-E9BF9E353698}"/>
              </a:ext>
            </a:extLst>
          </p:cNvPr>
          <p:cNvSpPr txBox="1"/>
          <p:nvPr/>
        </p:nvSpPr>
        <p:spPr>
          <a:xfrm>
            <a:off x="13242" y="279093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ea typeface="+mj-ea"/>
              </a:rPr>
              <a:t> </a:t>
            </a:r>
            <a:r>
              <a:rPr lang="en-US" altLang="ko-KR" sz="2000" b="1" dirty="0">
                <a:ea typeface="+mj-ea"/>
              </a:rPr>
              <a:t>R&amp;D </a:t>
            </a:r>
            <a:r>
              <a:rPr lang="ko-KR" altLang="en-US" sz="2000" b="1" dirty="0">
                <a:ea typeface="+mj-ea"/>
              </a:rPr>
              <a:t>환경</a:t>
            </a:r>
            <a:endParaRPr lang="ko-KR" altLang="en-US" sz="1600" b="1" dirty="0"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B9955-EF8C-D011-BBF5-0C8AE7D39827}"/>
              </a:ext>
            </a:extLst>
          </p:cNvPr>
          <p:cNvSpPr txBox="1"/>
          <p:nvPr/>
        </p:nvSpPr>
        <p:spPr>
          <a:xfrm>
            <a:off x="1433921" y="1261597"/>
            <a:ext cx="6903300" cy="433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글로벌 무한 경쟁</a:t>
            </a:r>
            <a:r>
              <a:rPr lang="en-US" altLang="ko-KR" sz="1600" dirty="0"/>
              <a:t>; </a:t>
            </a:r>
            <a:r>
              <a:rPr lang="en-US" altLang="ko-KR" sz="1400" b="1" dirty="0"/>
              <a:t>First Mover- </a:t>
            </a:r>
            <a:r>
              <a:rPr lang="ko-KR" altLang="en-US" sz="1400" b="1" dirty="0"/>
              <a:t>시장과 기술에 대한 전략적 </a:t>
            </a:r>
            <a:r>
              <a:rPr lang="en-US" altLang="ko-KR" sz="1400" b="1" dirty="0"/>
              <a:t>Insight</a:t>
            </a: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전통 산업구조 와해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 산업간 경계가 없어지고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무한경쟁 </a:t>
            </a:r>
            <a:endParaRPr lang="en-US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변화의 속도가 임계점을 지나 매우 빠르게 진행</a:t>
            </a:r>
            <a:endParaRPr lang="en-US" altLang="ko-KR" sz="1400" dirty="0"/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/>
              <a:t>R&amp;D Transformation; </a:t>
            </a:r>
            <a:r>
              <a:rPr lang="ko-KR" altLang="en-US" sz="1400" b="1" dirty="0"/>
              <a:t>기술개발 </a:t>
            </a:r>
            <a:r>
              <a:rPr lang="en-US" altLang="ko-KR" sz="1400" b="1" dirty="0"/>
              <a:t>-&gt;</a:t>
            </a:r>
            <a:r>
              <a:rPr lang="ko-KR" altLang="en-US" sz="1400" b="1" dirty="0"/>
              <a:t> 기술획득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기술투자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     In House</a:t>
            </a:r>
            <a:r>
              <a:rPr lang="ko-KR" altLang="en-US" sz="1600" dirty="0"/>
              <a:t> </a:t>
            </a:r>
            <a:r>
              <a:rPr lang="en-US" altLang="ko-KR" sz="1600" dirty="0"/>
              <a:t>R&amp;D</a:t>
            </a:r>
            <a:r>
              <a:rPr lang="ko-KR" altLang="en-US" sz="1600" dirty="0"/>
              <a:t> </a:t>
            </a:r>
            <a:r>
              <a:rPr lang="en-US" altLang="ko-KR" sz="1600" dirty="0"/>
              <a:t>-&gt; Open R&amp;D/Innovation -&gt; Investment-Driven R&amp;D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고용문화의 변화</a:t>
            </a:r>
            <a:r>
              <a:rPr lang="en-US" altLang="ko-KR" sz="1600" dirty="0"/>
              <a:t>; </a:t>
            </a:r>
            <a:r>
              <a:rPr lang="ko-KR" altLang="en-US" sz="1400" b="1" dirty="0"/>
              <a:t>사람중심에서 시스템 중심으로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MZ</a:t>
            </a:r>
            <a:r>
              <a:rPr lang="ko-KR" altLang="en-US" sz="1400" dirty="0"/>
              <a:t>세대를 중심으로 평생직장 및 </a:t>
            </a:r>
            <a:r>
              <a:rPr lang="ko-KR" altLang="en-US" sz="1400" dirty="0" err="1"/>
              <a:t>오너쉽</a:t>
            </a:r>
            <a:r>
              <a:rPr lang="ko-KR" altLang="en-US" sz="1400" dirty="0"/>
              <a:t> 개념의 변화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사회기반문화</a:t>
            </a:r>
            <a:r>
              <a:rPr lang="en-US" altLang="ko-KR" sz="1400" dirty="0"/>
              <a:t>; Gig Economy, </a:t>
            </a:r>
            <a:r>
              <a:rPr lang="ko-KR" altLang="en-US" sz="1400" dirty="0"/>
              <a:t> </a:t>
            </a:r>
            <a:r>
              <a:rPr lang="en-US" altLang="ko-KR" sz="1400" dirty="0"/>
              <a:t>Career Nomad 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/>
              <a:t>연구기획 역할 </a:t>
            </a:r>
            <a:r>
              <a:rPr lang="en-US" altLang="ko-KR" sz="1600" dirty="0"/>
              <a:t>; </a:t>
            </a:r>
            <a:r>
              <a:rPr lang="ko-KR" altLang="en-US" sz="1400" b="1" dirty="0"/>
              <a:t>기획의 전문성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체계적 접근 </a:t>
            </a:r>
            <a:endParaRPr lang="en-US" altLang="ko-KR" sz="1400" b="1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R&amp;D </a:t>
            </a:r>
            <a:r>
              <a:rPr lang="ko-KR" altLang="en-US" sz="1400" dirty="0"/>
              <a:t>기획업무에 대한 인식</a:t>
            </a:r>
            <a:r>
              <a:rPr lang="en-US" altLang="ko-KR" sz="1400" dirty="0"/>
              <a:t> </a:t>
            </a:r>
            <a:r>
              <a:rPr lang="ko-KR" altLang="en-US" sz="1400" dirty="0"/>
              <a:t>변화 및 전문성 제고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사람</a:t>
            </a:r>
            <a:r>
              <a:rPr lang="en-US" altLang="ko-KR" sz="1400" dirty="0"/>
              <a:t>/</a:t>
            </a:r>
            <a:r>
              <a:rPr lang="ko-KR" altLang="en-US" sz="1400" dirty="0"/>
              <a:t>조직 중심에서 </a:t>
            </a:r>
            <a:r>
              <a:rPr lang="en-US" altLang="ko-KR" sz="1400" dirty="0"/>
              <a:t>Function </a:t>
            </a:r>
            <a:r>
              <a:rPr lang="ko-KR" altLang="en-US" sz="1400" dirty="0"/>
              <a:t>중심으로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r>
              <a:rPr lang="ko-KR" altLang="en-US" sz="1400" dirty="0"/>
              <a:t>의 객체화 </a:t>
            </a:r>
            <a:r>
              <a:rPr lang="en-US" altLang="ko-KR" sz="1400" dirty="0"/>
              <a:t>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1D5C5-827F-A297-5F34-1E62175A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0309A-FC80-38BD-B46E-A3280084CC44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48447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281509" y="1318599"/>
            <a:ext cx="5318809" cy="5075859"/>
            <a:chOff x="109931" y="2512464"/>
            <a:chExt cx="2741775" cy="29084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5B99B99-4E85-4C88-884F-AF24F7532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931" y="2512464"/>
              <a:ext cx="2741775" cy="179461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69629" y="5195842"/>
              <a:ext cx="1222376" cy="2250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개발형태별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480818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5295657" y="1786118"/>
            <a:ext cx="4354246" cy="4215609"/>
            <a:chOff x="6096805" y="2512464"/>
            <a:chExt cx="2876329" cy="29117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BF1D878-AE90-416E-90A4-1503FC540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805" y="2512464"/>
              <a:ext cx="2876329" cy="1773736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직사각형 31"/>
            <p:cNvSpPr/>
            <p:nvPr/>
          </p:nvSpPr>
          <p:spPr>
            <a:xfrm>
              <a:off x="6952156" y="5195842"/>
              <a:ext cx="1089799" cy="228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75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품목군별</a:t>
              </a:r>
              <a:r>
                <a:rPr kumimoji="1" lang="ko-KR" altLang="en-US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kumimoji="1" lang="en-US" altLang="ko-KR" sz="97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Portfolio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7497056" y="4477996"/>
              <a:ext cx="0" cy="57256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02B7D7-3ACD-F904-9477-4941A45FDADB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2457AD2C-AE66-3C6D-D850-A379B5B6ABA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346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67881C84-D7A1-44A4-A5D7-F43003AC66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99" y="1155190"/>
            <a:ext cx="2221447" cy="47963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4DE491-B749-444D-A64C-8CDB212C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7315" y="1276974"/>
            <a:ext cx="6358500" cy="46746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 Box 17">
            <a:extLst>
              <a:ext uri="{FF2B5EF4-FFF2-40B4-BE49-F238E27FC236}">
                <a16:creationId xmlns:a16="http://schemas.microsoft.com/office/drawing/2014/main" id="{C7F76C73-00BC-ABE8-54D6-8D5FAF1AB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699" y="797202"/>
            <a:ext cx="1502784" cy="35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Dashboard- </a:t>
            </a:r>
            <a:r>
              <a:rPr kumimoji="1"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</a:t>
            </a:r>
            <a:endParaRPr kumimoji="1"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F0C37-D37B-3C99-D5CA-8ADB9560B579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7134F6-F56E-A096-D51D-6C9D71515994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75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939295-810D-4985-85AE-F6730835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31"/>
          <a:stretch/>
        </p:blipFill>
        <p:spPr>
          <a:xfrm>
            <a:off x="82226" y="837397"/>
            <a:ext cx="9750014" cy="5486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620FF-BC9D-B1A4-3AFD-05717EA321B8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376544-8F85-3DB8-1B62-2E48375242E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42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9708" t="20951" r="23739" b="20599"/>
          <a:stretch>
            <a:fillRect/>
          </a:stretch>
        </p:blipFill>
        <p:spPr bwMode="auto">
          <a:xfrm>
            <a:off x="683394" y="4807503"/>
            <a:ext cx="3104191" cy="1811232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822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4E0A76-CBF5-07F3-BB8C-05C45951C970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6ADF54C-DA90-424A-AF42-6CE3D29764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713" t="2181" r="655" b="2181"/>
          <a:stretch/>
        </p:blipFill>
        <p:spPr>
          <a:xfrm>
            <a:off x="767094" y="832793"/>
            <a:ext cx="7087119" cy="5742627"/>
          </a:xfrm>
          <a:prstGeom prst="rect">
            <a:avLst/>
          </a:prstGeom>
          <a:ln>
            <a:noFill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BA6183-020C-6B9E-CC78-E777151BBCB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92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53F0F-81B2-C9E1-8212-86C52FA9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0A73E3-D2E8-7DDF-58AA-531C18E9D33A}"/>
              </a:ext>
            </a:extLst>
          </p:cNvPr>
          <p:cNvSpPr txBox="1"/>
          <p:nvPr/>
        </p:nvSpPr>
        <p:spPr>
          <a:xfrm>
            <a:off x="9625" y="282580"/>
            <a:ext cx="210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Portfolio Analysis</a:t>
            </a:r>
            <a:endParaRPr lang="ko-KR" altLang="en-US" sz="2000" dirty="0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BFE59C38-BDB8-2748-41E5-9ABEA99F9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30"/>
          <a:stretch/>
        </p:blipFill>
        <p:spPr bwMode="auto">
          <a:xfrm>
            <a:off x="712269" y="837722"/>
            <a:ext cx="8229600" cy="5552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BCFBA1-BCC7-403D-4040-FED66BEAEAF6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11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080C5-79DE-50B1-41B8-72F434DE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06BB00-B124-F31E-DC7C-BAFD1D95F752}"/>
              </a:ext>
            </a:extLst>
          </p:cNvPr>
          <p:cNvSpPr txBox="1"/>
          <p:nvPr/>
        </p:nvSpPr>
        <p:spPr>
          <a:xfrm>
            <a:off x="1247611" y="1728726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9D9F7-B853-D2AB-6841-AA33F4C9726B}"/>
              </a:ext>
            </a:extLst>
          </p:cNvPr>
          <p:cNvSpPr txBox="1"/>
          <p:nvPr/>
        </p:nvSpPr>
        <p:spPr>
          <a:xfrm>
            <a:off x="1288485" y="247787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D47C8-D1F0-6A38-03E3-CC32D7DE9C19}"/>
              </a:ext>
            </a:extLst>
          </p:cNvPr>
          <p:cNvSpPr txBox="1"/>
          <p:nvPr/>
        </p:nvSpPr>
        <p:spPr>
          <a:xfrm>
            <a:off x="1185892" y="3992046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D74B3-34E3-575C-C409-1298CFB6F294}"/>
              </a:ext>
            </a:extLst>
          </p:cNvPr>
          <p:cNvSpPr txBox="1"/>
          <p:nvPr/>
        </p:nvSpPr>
        <p:spPr>
          <a:xfrm>
            <a:off x="6195663" y="4662943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8BC4A-B791-1622-2267-EDB56D8807C5}"/>
              </a:ext>
            </a:extLst>
          </p:cNvPr>
          <p:cNvSpPr txBox="1"/>
          <p:nvPr/>
        </p:nvSpPr>
        <p:spPr>
          <a:xfrm>
            <a:off x="2490362" y="454311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5AA240-B462-C768-62EF-0E488E40DDDA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03AFF2-6DC3-C813-5FB4-64D6D6B392E1}"/>
              </a:ext>
            </a:extLst>
          </p:cNvPr>
          <p:cNvSpPr txBox="1"/>
          <p:nvPr/>
        </p:nvSpPr>
        <p:spPr>
          <a:xfrm>
            <a:off x="3465265" y="3886597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Tagged</a:t>
            </a:r>
            <a:r>
              <a:rPr lang="ko-KR" altLang="en-US" sz="1200" dirty="0"/>
              <a:t> </a:t>
            </a:r>
            <a:r>
              <a:rPr lang="en-US" altLang="ko-KR" sz="1200" dirty="0"/>
              <a:t>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61A26D-D464-BA21-4D6D-D270BE48BD89}"/>
              </a:ext>
            </a:extLst>
          </p:cNvPr>
          <p:cNvSpPr txBox="1"/>
          <p:nvPr/>
        </p:nvSpPr>
        <p:spPr>
          <a:xfrm>
            <a:off x="1067207" y="5304870"/>
            <a:ext cx="346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 </a:t>
            </a:r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PRM, TRM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D887F8-385B-E80A-FFFD-2C7F37488D20}"/>
              </a:ext>
            </a:extLst>
          </p:cNvPr>
          <p:cNvSpPr txBox="1"/>
          <p:nvPr/>
        </p:nvSpPr>
        <p:spPr>
          <a:xfrm>
            <a:off x="5155024" y="5243030"/>
            <a:ext cx="3005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Intelligence(Business, Market, Technology)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5413EE-9F82-BA01-0479-09AA2D19EFDA}"/>
              </a:ext>
            </a:extLst>
          </p:cNvPr>
          <p:cNvSpPr txBox="1"/>
          <p:nvPr/>
        </p:nvSpPr>
        <p:spPr>
          <a:xfrm>
            <a:off x="6165635" y="2412408"/>
            <a:ext cx="19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Manual, Script Crawling</a:t>
            </a:r>
          </a:p>
          <a:p>
            <a:pPr algn="ctr"/>
            <a:r>
              <a:rPr lang="en-US" altLang="ko-KR" sz="1200" dirty="0"/>
              <a:t>API, Intelligence Crawling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6103BC-5AD3-8F28-B777-768796995976}"/>
              </a:ext>
            </a:extLst>
          </p:cNvPr>
          <p:cNvSpPr txBox="1"/>
          <p:nvPr/>
        </p:nvSpPr>
        <p:spPr>
          <a:xfrm>
            <a:off x="2333963" y="5832969"/>
            <a:ext cx="4403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Formulate &amp; Update Strategy, PRM, TRM, Project (Pool)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933053-C0FF-18A9-13BB-C0BA85541CA0}"/>
              </a:ext>
            </a:extLst>
          </p:cNvPr>
          <p:cNvSpPr txBox="1"/>
          <p:nvPr/>
        </p:nvSpPr>
        <p:spPr>
          <a:xfrm>
            <a:off x="1023630" y="887696"/>
            <a:ext cx="7202614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인공지능 기술을 적용하여 개인 편차를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업무 수행능력에 대한 체계적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 향상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0DC19-9158-F551-F1ED-53DFEE6D8A3A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3327C-FBE0-4B80-F4BC-9C9B6CB43BCD}"/>
              </a:ext>
            </a:extLst>
          </p:cNvPr>
          <p:cNvSpPr txBox="1"/>
          <p:nvPr/>
        </p:nvSpPr>
        <p:spPr>
          <a:xfrm>
            <a:off x="3224974" y="1784376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어떤 목적의 정보를 어디서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F7306-2CE1-4D96-6067-44192DAD2860}"/>
              </a:ext>
            </a:extLst>
          </p:cNvPr>
          <p:cNvSpPr txBox="1"/>
          <p:nvPr/>
        </p:nvSpPr>
        <p:spPr>
          <a:xfrm>
            <a:off x="6329401" y="1661508"/>
            <a:ext cx="16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Source</a:t>
            </a:r>
            <a:r>
              <a:rPr lang="ko-KR" altLang="en-US" sz="1200" dirty="0"/>
              <a:t>별 키워드</a:t>
            </a:r>
            <a:r>
              <a:rPr lang="en-US" altLang="ko-KR" sz="1200" dirty="0"/>
              <a:t>(Search</a:t>
            </a:r>
            <a:r>
              <a:rPr lang="ko-KR" altLang="en-US" sz="1200" dirty="0"/>
              <a:t> </a:t>
            </a:r>
            <a:r>
              <a:rPr lang="en-US" altLang="ko-KR" sz="1200" dirty="0"/>
              <a:t>Query)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8EF95-82CC-CB86-6C9C-204ABDE36860}"/>
              </a:ext>
            </a:extLst>
          </p:cNvPr>
          <p:cNvSpPr txBox="1"/>
          <p:nvPr/>
        </p:nvSpPr>
        <p:spPr>
          <a:xfrm>
            <a:off x="3223073" y="2464512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Data </a:t>
            </a:r>
            <a:r>
              <a:rPr lang="ko-KR" altLang="en-US" sz="1200" dirty="0"/>
              <a:t>수집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FF87B-F943-A0A1-A682-E7254C02873E}"/>
              </a:ext>
            </a:extLst>
          </p:cNvPr>
          <p:cNvSpPr txBox="1"/>
          <p:nvPr/>
        </p:nvSpPr>
        <p:spPr>
          <a:xfrm>
            <a:off x="1319520" y="322831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74157-7F05-F062-3871-2FBE2BF73DA2}"/>
              </a:ext>
            </a:extLst>
          </p:cNvPr>
          <p:cNvSpPr txBox="1"/>
          <p:nvPr/>
        </p:nvSpPr>
        <p:spPr>
          <a:xfrm>
            <a:off x="3598713" y="3222303"/>
            <a:ext cx="1639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수집된 </a:t>
            </a:r>
            <a:r>
              <a:rPr lang="en-US" altLang="ko-KR" sz="1200" dirty="0"/>
              <a:t>Data </a:t>
            </a:r>
            <a:r>
              <a:rPr lang="ko-KR" altLang="en-US" sz="1200" dirty="0"/>
              <a:t>선별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3617E-E90B-F3A2-3BD1-7002A68A3BD8}"/>
              </a:ext>
            </a:extLst>
          </p:cNvPr>
          <p:cNvSpPr txBox="1"/>
          <p:nvPr/>
        </p:nvSpPr>
        <p:spPr>
          <a:xfrm>
            <a:off x="6684494" y="3162169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21AFE0-E5AB-E22A-8C68-B64FA01C4F70}"/>
              </a:ext>
            </a:extLst>
          </p:cNvPr>
          <p:cNvSpPr txBox="1"/>
          <p:nvPr/>
        </p:nvSpPr>
        <p:spPr>
          <a:xfrm>
            <a:off x="6684494" y="3885044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651DE5-E69A-CBD6-CCEB-481A16ABC2C9}"/>
              </a:ext>
            </a:extLst>
          </p:cNvPr>
          <p:cNvSpPr txBox="1"/>
          <p:nvPr/>
        </p:nvSpPr>
        <p:spPr>
          <a:xfrm>
            <a:off x="1593214" y="4941263"/>
            <a:ext cx="2524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 자동 요약</a:t>
            </a:r>
            <a:r>
              <a:rPr lang="en-US" altLang="ko-KR" sz="1200" dirty="0"/>
              <a:t>, Impact </a:t>
            </a:r>
            <a:r>
              <a:rPr lang="ko-KR" altLang="en-US" sz="1200" dirty="0"/>
              <a:t>평가</a:t>
            </a:r>
            <a:endParaRPr lang="en-US" altLang="ko-KR" sz="12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4F99579-4FE6-85D1-3CCC-1DB42ACB3CD1}"/>
              </a:ext>
            </a:extLst>
          </p:cNvPr>
          <p:cNvSpPr/>
          <p:nvPr/>
        </p:nvSpPr>
        <p:spPr>
          <a:xfrm>
            <a:off x="904775" y="153041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17B851-06CC-E6D9-7360-C6A4E8277918}"/>
              </a:ext>
            </a:extLst>
          </p:cNvPr>
          <p:cNvSpPr/>
          <p:nvPr/>
        </p:nvSpPr>
        <p:spPr>
          <a:xfrm>
            <a:off x="904775" y="2279668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419B7EA-A262-4B16-1894-7E0B80367948}"/>
              </a:ext>
            </a:extLst>
          </p:cNvPr>
          <p:cNvSpPr/>
          <p:nvPr/>
        </p:nvSpPr>
        <p:spPr>
          <a:xfrm>
            <a:off x="904775" y="3020575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F6449CD-D615-B197-0D73-19F03EDBA313}"/>
              </a:ext>
            </a:extLst>
          </p:cNvPr>
          <p:cNvSpPr/>
          <p:nvPr/>
        </p:nvSpPr>
        <p:spPr>
          <a:xfrm>
            <a:off x="904774" y="376458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5A7871-03B4-A758-C08C-A88CC7E46F0D}"/>
              </a:ext>
            </a:extLst>
          </p:cNvPr>
          <p:cNvSpPr/>
          <p:nvPr/>
        </p:nvSpPr>
        <p:spPr>
          <a:xfrm>
            <a:off x="904775" y="4524930"/>
            <a:ext cx="3624150" cy="117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A88DE28-FB57-3B36-ED2B-DD54263C3685}"/>
              </a:ext>
            </a:extLst>
          </p:cNvPr>
          <p:cNvSpPr/>
          <p:nvPr/>
        </p:nvSpPr>
        <p:spPr>
          <a:xfrm>
            <a:off x="4624938" y="4560712"/>
            <a:ext cx="3720164" cy="107623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CF3E273-D051-8BF2-435C-65943CA431F5}"/>
              </a:ext>
            </a:extLst>
          </p:cNvPr>
          <p:cNvSpPr/>
          <p:nvPr/>
        </p:nvSpPr>
        <p:spPr>
          <a:xfrm>
            <a:off x="904775" y="5784142"/>
            <a:ext cx="7440326" cy="469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98F79978-0207-4F13-F77F-02B2AAE967EE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45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05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AD294-0CAB-96D9-5E99-CED5550B0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C29BF4-299A-A5A2-8807-64B8B5B43607}"/>
              </a:ext>
            </a:extLst>
          </p:cNvPr>
          <p:cNvSpPr txBox="1"/>
          <p:nvPr/>
        </p:nvSpPr>
        <p:spPr>
          <a:xfrm>
            <a:off x="1362163" y="1542559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F2F26-325E-A022-9E0A-CB7ABD9E5568}"/>
              </a:ext>
            </a:extLst>
          </p:cNvPr>
          <p:cNvSpPr txBox="1"/>
          <p:nvPr/>
        </p:nvSpPr>
        <p:spPr>
          <a:xfrm>
            <a:off x="1403037" y="2291709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73485-A0E9-EFB1-C37A-22C0DFE4828A}"/>
              </a:ext>
            </a:extLst>
          </p:cNvPr>
          <p:cNvSpPr txBox="1"/>
          <p:nvPr/>
        </p:nvSpPr>
        <p:spPr>
          <a:xfrm>
            <a:off x="1300444" y="3805879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01652-3F68-26C0-8F0F-AC55D5A39135}"/>
              </a:ext>
            </a:extLst>
          </p:cNvPr>
          <p:cNvSpPr txBox="1"/>
          <p:nvPr/>
        </p:nvSpPr>
        <p:spPr>
          <a:xfrm>
            <a:off x="953997" y="4658411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063EA-F091-59BE-7125-E0928214BD91}"/>
              </a:ext>
            </a:extLst>
          </p:cNvPr>
          <p:cNvSpPr txBox="1"/>
          <p:nvPr/>
        </p:nvSpPr>
        <p:spPr>
          <a:xfrm>
            <a:off x="1882469" y="466980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536B3-C548-AA97-49D9-68A565C4EB95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21BDF4-F7A6-80A2-093C-5F438A73F305}"/>
              </a:ext>
            </a:extLst>
          </p:cNvPr>
          <p:cNvSpPr txBox="1"/>
          <p:nvPr/>
        </p:nvSpPr>
        <p:spPr>
          <a:xfrm>
            <a:off x="6424062" y="4135260"/>
            <a:ext cx="1285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Tagging</a:t>
            </a:r>
          </a:p>
          <a:p>
            <a:pPr algn="ctr"/>
            <a:r>
              <a:rPr lang="en-US" altLang="ko-KR" sz="1400" dirty="0"/>
              <a:t>(Categorizing)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725169-257F-B3AF-4BDB-8BB4BACE8EEC}"/>
              </a:ext>
            </a:extLst>
          </p:cNvPr>
          <p:cNvSpPr txBox="1"/>
          <p:nvPr/>
        </p:nvSpPr>
        <p:spPr>
          <a:xfrm>
            <a:off x="3920703" y="5322696"/>
            <a:ext cx="12430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Strategy</a:t>
            </a:r>
          </a:p>
          <a:p>
            <a:pPr algn="ctr"/>
            <a:r>
              <a:rPr lang="en-US" altLang="ko-KR" sz="1400" dirty="0"/>
              <a:t>PRM, TRM</a:t>
            </a:r>
          </a:p>
          <a:p>
            <a:pPr algn="ctr"/>
            <a:r>
              <a:rPr lang="en-US" altLang="ko-KR" sz="1400" dirty="0"/>
              <a:t>Project (Pool)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E0F796-70B4-C2DB-CE23-6A46226714D2}"/>
              </a:ext>
            </a:extLst>
          </p:cNvPr>
          <p:cNvSpPr txBox="1"/>
          <p:nvPr/>
        </p:nvSpPr>
        <p:spPr>
          <a:xfrm>
            <a:off x="1023630" y="887696"/>
            <a:ext cx="7202614" cy="37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/>
              <a:t> </a:t>
            </a:r>
            <a:r>
              <a:rPr lang="ko-KR" altLang="en-US" sz="1400" dirty="0"/>
              <a:t>인공지능 기술을 적용하여 개인 편차를 없애고</a:t>
            </a:r>
            <a:r>
              <a:rPr lang="en-US" altLang="ko-KR" sz="1400" dirty="0"/>
              <a:t>, </a:t>
            </a:r>
            <a:r>
              <a:rPr lang="ko-KR" altLang="en-US" sz="1400" dirty="0"/>
              <a:t>업무 수행능력에 대한 체계적</a:t>
            </a:r>
            <a:r>
              <a:rPr lang="en-US" altLang="ko-KR" sz="1400" dirty="0"/>
              <a:t>, </a:t>
            </a:r>
            <a:r>
              <a:rPr lang="ko-KR" altLang="en-US" sz="1400" dirty="0"/>
              <a:t>지속적 향상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5B420-1D99-AABC-B72A-50BBDDDC9264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FDBCB-91DB-B3B0-C902-0FD5A26271E8}"/>
              </a:ext>
            </a:extLst>
          </p:cNvPr>
          <p:cNvSpPr txBox="1"/>
          <p:nvPr/>
        </p:nvSpPr>
        <p:spPr>
          <a:xfrm>
            <a:off x="1453322" y="3042143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1CEBBF8-73F8-3516-BD67-590F7AB8ED2B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46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6F34E8-92BA-B26A-33F5-C555ECC3ADF3}"/>
              </a:ext>
            </a:extLst>
          </p:cNvPr>
          <p:cNvSpPr txBox="1"/>
          <p:nvPr/>
        </p:nvSpPr>
        <p:spPr>
          <a:xfrm>
            <a:off x="999390" y="5501312"/>
            <a:ext cx="1753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Formulate &amp; Update 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CA656-CAD7-56DA-5A6F-07B63963C455}"/>
              </a:ext>
            </a:extLst>
          </p:cNvPr>
          <p:cNvSpPr txBox="1"/>
          <p:nvPr/>
        </p:nvSpPr>
        <p:spPr>
          <a:xfrm>
            <a:off x="3733913" y="2461112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Raw</a:t>
            </a:r>
            <a:r>
              <a:rPr lang="ko-KR" altLang="en-US" sz="1400" dirty="0"/>
              <a:t> </a:t>
            </a:r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E1488-0D97-2BA6-EB76-EBB14596CB63}"/>
              </a:ext>
            </a:extLst>
          </p:cNvPr>
          <p:cNvSpPr txBox="1"/>
          <p:nvPr/>
        </p:nvSpPr>
        <p:spPr>
          <a:xfrm>
            <a:off x="3963076" y="4632618"/>
            <a:ext cx="1174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Intelligence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B949CF-F2FD-9086-40C6-0F09AC4C2EFD}"/>
              </a:ext>
            </a:extLst>
          </p:cNvPr>
          <p:cNvSpPr txBox="1"/>
          <p:nvPr/>
        </p:nvSpPr>
        <p:spPr>
          <a:xfrm>
            <a:off x="3731713" y="3343480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Information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98FE9A-CAF2-11D5-7663-A5D0CD302BA5}"/>
              </a:ext>
            </a:extLst>
          </p:cNvPr>
          <p:cNvSpPr txBox="1"/>
          <p:nvPr/>
        </p:nvSpPr>
        <p:spPr>
          <a:xfrm>
            <a:off x="3731713" y="1718454"/>
            <a:ext cx="161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7FA7-D41E-42B8-C4E3-170B690F82FA}"/>
              </a:ext>
            </a:extLst>
          </p:cNvPr>
          <p:cNvSpPr txBox="1"/>
          <p:nvPr/>
        </p:nvSpPr>
        <p:spPr>
          <a:xfrm>
            <a:off x="6470939" y="5128525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Summarizing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CB3F2-2F33-743F-D453-D8CFB735BF9B}"/>
              </a:ext>
            </a:extLst>
          </p:cNvPr>
          <p:cNvSpPr txBox="1"/>
          <p:nvPr/>
        </p:nvSpPr>
        <p:spPr>
          <a:xfrm>
            <a:off x="6653681" y="3495124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A35DE0-BA68-BB08-7A10-72F2E0B02307}"/>
              </a:ext>
            </a:extLst>
          </p:cNvPr>
          <p:cNvSpPr txBox="1"/>
          <p:nvPr/>
        </p:nvSpPr>
        <p:spPr>
          <a:xfrm>
            <a:off x="6633717" y="2337472"/>
            <a:ext cx="866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Crawling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A36A6F-09F7-045F-B39F-0DEA22A25134}"/>
              </a:ext>
            </a:extLst>
          </p:cNvPr>
          <p:cNvSpPr txBox="1"/>
          <p:nvPr/>
        </p:nvSpPr>
        <p:spPr>
          <a:xfrm>
            <a:off x="6437500" y="2954983"/>
            <a:ext cx="127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Preprocessing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08F262-2143-C44B-16FE-09154CB0956D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1874480" y="1850336"/>
            <a:ext cx="3" cy="44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0BB322B-235A-80C7-7C1E-FD94A9C61961}"/>
              </a:ext>
            </a:extLst>
          </p:cNvPr>
          <p:cNvCxnSpPr>
            <a:stCxn id="4" idx="2"/>
            <a:endCxn id="15" idx="0"/>
          </p:cNvCxnSpPr>
          <p:nvPr/>
        </p:nvCxnSpPr>
        <p:spPr>
          <a:xfrm flipH="1">
            <a:off x="1872668" y="2599486"/>
            <a:ext cx="1812" cy="44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32878AC-67B2-C3A7-9B6C-1D9D1FFDB6C9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>
            <a:off x="1872668" y="3349920"/>
            <a:ext cx="1812" cy="45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76D8DB9-41E5-43D1-B1B4-15E0D4364298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424447" y="4113656"/>
            <a:ext cx="450033" cy="54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4A5AB33-33ED-1FC3-8CE8-5A62DF48B8F3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1874480" y="4113656"/>
            <a:ext cx="473822" cy="55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89E1AD8-E4C6-C31F-A2BD-6E51811552C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1876108" y="4977586"/>
            <a:ext cx="472194" cy="52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231714F-FDE7-B977-AD56-C7519B732EA1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424447" y="4966188"/>
            <a:ext cx="451661" cy="53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5207E2C-DE64-130C-06F9-D0F672B91BCB}"/>
              </a:ext>
            </a:extLst>
          </p:cNvPr>
          <p:cNvSpPr txBox="1"/>
          <p:nvPr/>
        </p:nvSpPr>
        <p:spPr>
          <a:xfrm>
            <a:off x="6463048" y="1701351"/>
            <a:ext cx="1207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Search Query</a:t>
            </a:r>
          </a:p>
        </p:txBody>
      </p:sp>
    </p:spTree>
    <p:extLst>
      <p:ext uri="{BB962C8B-B14F-4D97-AF65-F5344CB8AC3E}">
        <p14:creationId xmlns:p14="http://schemas.microsoft.com/office/powerpoint/2010/main" val="392000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A6D4-CE8E-D6B9-0BF0-B849A8C7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9EE0F42B-B82D-62C8-D2D1-C49080479A7F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47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FD025-3BBD-D3DE-0E86-F1FD53AEAD55}"/>
              </a:ext>
            </a:extLst>
          </p:cNvPr>
          <p:cNvSpPr txBox="1"/>
          <p:nvPr/>
        </p:nvSpPr>
        <p:spPr>
          <a:xfrm>
            <a:off x="568699" y="2325239"/>
            <a:ext cx="852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Source</a:t>
            </a:r>
          </a:p>
          <a:p>
            <a:pPr algn="ctr"/>
            <a:r>
              <a:rPr lang="en-US" altLang="ko-KR" sz="1400" dirty="0"/>
              <a:t>Web Site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88C7E-577A-5F3D-1FFF-75B67D501737}"/>
              </a:ext>
            </a:extLst>
          </p:cNvPr>
          <p:cNvSpPr txBox="1"/>
          <p:nvPr/>
        </p:nvSpPr>
        <p:spPr>
          <a:xfrm>
            <a:off x="1813943" y="2327084"/>
            <a:ext cx="902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Crawling</a:t>
            </a:r>
          </a:p>
          <a:p>
            <a:pPr algn="ctr"/>
            <a:r>
              <a:rPr lang="ko-KR" altLang="en-US" sz="1400" dirty="0"/>
              <a:t>정보수집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6BB3A-A914-147D-FF71-37042C79EDE2}"/>
              </a:ext>
            </a:extLst>
          </p:cNvPr>
          <p:cNvSpPr txBox="1"/>
          <p:nvPr/>
        </p:nvSpPr>
        <p:spPr>
          <a:xfrm>
            <a:off x="2378815" y="2979756"/>
            <a:ext cx="859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Manual</a:t>
            </a:r>
          </a:p>
          <a:p>
            <a:r>
              <a:rPr lang="en-US" altLang="ko-KR" sz="1400" dirty="0"/>
              <a:t>API</a:t>
            </a:r>
          </a:p>
          <a:p>
            <a:r>
              <a:rPr lang="en-US" altLang="ko-KR" sz="1400" dirty="0"/>
              <a:t>Static</a:t>
            </a:r>
          </a:p>
          <a:p>
            <a:r>
              <a:rPr lang="en-US" altLang="ko-KR" sz="1400" dirty="0"/>
              <a:t>Dynamic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26598-2E7F-ECD0-28BB-28EF96BB516E}"/>
              </a:ext>
            </a:extLst>
          </p:cNvPr>
          <p:cNvSpPr txBox="1"/>
          <p:nvPr/>
        </p:nvSpPr>
        <p:spPr>
          <a:xfrm>
            <a:off x="3454205" y="243295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/>
              <a:t>전처리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76BFA-F45B-06F3-5D88-C6588E36F04B}"/>
              </a:ext>
            </a:extLst>
          </p:cNvPr>
          <p:cNvSpPr txBox="1"/>
          <p:nvPr/>
        </p:nvSpPr>
        <p:spPr>
          <a:xfrm>
            <a:off x="5056708" y="1857270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ED247-379E-AE6E-71D4-2B23BB5383DD}"/>
              </a:ext>
            </a:extLst>
          </p:cNvPr>
          <p:cNvSpPr txBox="1"/>
          <p:nvPr/>
        </p:nvSpPr>
        <p:spPr>
          <a:xfrm>
            <a:off x="3909044" y="2848459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정제</a:t>
            </a:r>
            <a:endParaRPr lang="en-US" altLang="ko-KR" sz="1400" dirty="0"/>
          </a:p>
          <a:p>
            <a:pPr algn="ctr"/>
            <a:r>
              <a:rPr lang="ko-KR" altLang="en-US" sz="1400" dirty="0"/>
              <a:t>변환</a:t>
            </a:r>
            <a:endParaRPr lang="en-US" altLang="ko-KR" sz="1400" dirty="0"/>
          </a:p>
          <a:p>
            <a:pPr algn="ctr"/>
            <a:r>
              <a:rPr lang="ko-KR" altLang="en-US" sz="1400" dirty="0"/>
              <a:t>축소</a:t>
            </a:r>
            <a:endParaRPr lang="en-US" altLang="ko-KR" sz="1400" dirty="0"/>
          </a:p>
          <a:p>
            <a:pPr algn="ctr"/>
            <a:r>
              <a:rPr lang="ko-KR" altLang="en-US" sz="1400" dirty="0"/>
              <a:t>통합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7D61B-EE4A-8A77-2096-CA713EF2CE1F}"/>
              </a:ext>
            </a:extLst>
          </p:cNvPr>
          <p:cNvSpPr txBox="1"/>
          <p:nvPr/>
        </p:nvSpPr>
        <p:spPr>
          <a:xfrm>
            <a:off x="5445240" y="9655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표준분류코드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9E488E-A809-9107-143C-93E6C4763BCD}"/>
              </a:ext>
            </a:extLst>
          </p:cNvPr>
          <p:cNvSpPr txBox="1"/>
          <p:nvPr/>
        </p:nvSpPr>
        <p:spPr>
          <a:xfrm>
            <a:off x="7799034" y="1857270"/>
            <a:ext cx="1175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/Project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17B300-484F-CAC8-8F17-1622A5BD6168}"/>
              </a:ext>
            </a:extLst>
          </p:cNvPr>
          <p:cNvSpPr txBox="1"/>
          <p:nvPr/>
        </p:nvSpPr>
        <p:spPr>
          <a:xfrm>
            <a:off x="6499796" y="185727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분류코드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4B638-B479-AA24-754E-C9D07891EEB1}"/>
              </a:ext>
            </a:extLst>
          </p:cNvPr>
          <p:cNvSpPr txBox="1"/>
          <p:nvPr/>
        </p:nvSpPr>
        <p:spPr>
          <a:xfrm>
            <a:off x="8116553" y="2902926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검토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BAAA9-752D-59CA-8031-F6C5CB7359A3}"/>
              </a:ext>
            </a:extLst>
          </p:cNvPr>
          <p:cNvSpPr txBox="1"/>
          <p:nvPr/>
        </p:nvSpPr>
        <p:spPr>
          <a:xfrm>
            <a:off x="5066334" y="2902754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DF6060-D679-89D9-AAAF-8F1D23429BCB}"/>
              </a:ext>
            </a:extLst>
          </p:cNvPr>
          <p:cNvSpPr txBox="1"/>
          <p:nvPr/>
        </p:nvSpPr>
        <p:spPr>
          <a:xfrm>
            <a:off x="6112619" y="2902754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전략수립</a:t>
            </a:r>
            <a:r>
              <a:rPr lang="en-US" altLang="ko-KR" sz="1400" dirty="0"/>
              <a:t>/Update</a:t>
            </a:r>
            <a:endParaRPr lang="ko-KR" altLang="en-US" sz="14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5C3ADC3-3D85-04E8-44A4-2B63774721D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20920" y="2586849"/>
            <a:ext cx="393023" cy="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E2FC28C-E63E-289E-9371-762308732A8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 flipV="1">
            <a:off x="2716755" y="2586848"/>
            <a:ext cx="737450" cy="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F72BDFC-D324-8730-73B1-AE1DD10F8ED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77480" y="2011159"/>
            <a:ext cx="879228" cy="57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81ACCA-0024-2EB5-CC59-7B8F6BCE1D42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4177480" y="2586848"/>
            <a:ext cx="888854" cy="46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EAC656-4BE4-19FF-7D9F-416B1C5EE87A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>
            <a:off x="7402607" y="2011159"/>
            <a:ext cx="396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68DA3-537C-C1C1-122D-3E33BE986BD9}"/>
              </a:ext>
            </a:extLst>
          </p:cNvPr>
          <p:cNvCxnSpPr>
            <a:stCxn id="14" idx="2"/>
            <a:endCxn id="12" idx="0"/>
          </p:cNvCxnSpPr>
          <p:nvPr/>
        </p:nvCxnSpPr>
        <p:spPr>
          <a:xfrm flipH="1">
            <a:off x="5328578" y="1273339"/>
            <a:ext cx="747604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8BEEC76-A7FE-7AF5-A5D4-EB4F9DEC6E9E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6076182" y="1273339"/>
            <a:ext cx="875020" cy="58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8EAB1CA-5B35-766D-8369-0634452ABF9A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8386984" y="2165047"/>
            <a:ext cx="1439" cy="73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350B35E-A7A7-8060-9E7E-0F1E71CFAB0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5610074" y="3056643"/>
            <a:ext cx="50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F752DF-8DCC-D0BE-ED98-45FBA7C9A098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600448" y="2011159"/>
            <a:ext cx="8993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02533E4-A1C1-8FF4-F89B-E8280E95ABD2}"/>
              </a:ext>
            </a:extLst>
          </p:cNvPr>
          <p:cNvCxnSpPr>
            <a:stCxn id="17" idx="1"/>
            <a:endCxn id="19" idx="3"/>
          </p:cNvCxnSpPr>
          <p:nvPr/>
        </p:nvCxnSpPr>
        <p:spPr>
          <a:xfrm flipH="1" flipV="1">
            <a:off x="7655029" y="3056643"/>
            <a:ext cx="461524" cy="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50302DB6-4AA7-8D11-5CBC-93978670FE6B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018829" y="3096824"/>
            <a:ext cx="606506" cy="113466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0E4E588-02C7-E88F-CAD4-2002873EC0A5}"/>
              </a:ext>
            </a:extLst>
          </p:cNvPr>
          <p:cNvCxnSpPr>
            <a:stCxn id="11" idx="2"/>
            <a:endCxn id="13" idx="1"/>
          </p:cNvCxnSpPr>
          <p:nvPr/>
        </p:nvCxnSpPr>
        <p:spPr>
          <a:xfrm rot="16200000" flipH="1">
            <a:off x="3570055" y="2986523"/>
            <a:ext cx="584777" cy="93201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94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4FD84-13F0-3BB2-5473-C20F9E4B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16233A-64A3-4663-66B7-3E527C94235D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AC852-3185-6F65-FD24-93ECCF443712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69D78-375C-368B-582A-7A182B01610F}"/>
              </a:ext>
            </a:extLst>
          </p:cNvPr>
          <p:cNvSpPr txBox="1"/>
          <p:nvPr/>
        </p:nvSpPr>
        <p:spPr>
          <a:xfrm>
            <a:off x="2735212" y="4272591"/>
            <a:ext cx="706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Source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88230-B6B4-C688-97B6-1892E28CB6A1}"/>
              </a:ext>
            </a:extLst>
          </p:cNvPr>
          <p:cNvSpPr txBox="1"/>
          <p:nvPr/>
        </p:nvSpPr>
        <p:spPr>
          <a:xfrm>
            <a:off x="4625372" y="4808031"/>
            <a:ext cx="1207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Search Query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E849F6-0297-705C-702D-714AAA324844}"/>
              </a:ext>
            </a:extLst>
          </p:cNvPr>
          <p:cNvSpPr txBox="1"/>
          <p:nvPr/>
        </p:nvSpPr>
        <p:spPr>
          <a:xfrm>
            <a:off x="4855509" y="42657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검색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56A8C290-A781-D18B-F9A7-14B77FE7F5DC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48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68DFBC1-E1F2-69A2-BAA7-C3C956D10FE8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3441431" y="4419625"/>
            <a:ext cx="1414078" cy="6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059C1D91-2E34-4C72-7D3E-06CEDB03EC2E}"/>
              </a:ext>
            </a:extLst>
          </p:cNvPr>
          <p:cNvCxnSpPr>
            <a:cxnSpLocks/>
            <a:stCxn id="38" idx="2"/>
            <a:endCxn id="13" idx="3"/>
          </p:cNvCxnSpPr>
          <p:nvPr/>
        </p:nvCxnSpPr>
        <p:spPr>
          <a:xfrm rot="5400000">
            <a:off x="6274358" y="4124020"/>
            <a:ext cx="396874" cy="12789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D8E66D1-D789-B4C1-E7FE-54370A6B9402}"/>
              </a:ext>
            </a:extLst>
          </p:cNvPr>
          <p:cNvCxnSpPr>
            <a:stCxn id="13" idx="1"/>
            <a:endCxn id="10" idx="2"/>
          </p:cNvCxnSpPr>
          <p:nvPr/>
        </p:nvCxnSpPr>
        <p:spPr>
          <a:xfrm rot="10800000">
            <a:off x="3088322" y="4580368"/>
            <a:ext cx="1537050" cy="3815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AABF09-65CF-16A8-5C05-9A8D3EBC9D1A}"/>
              </a:ext>
            </a:extLst>
          </p:cNvPr>
          <p:cNvSpPr txBox="1"/>
          <p:nvPr/>
        </p:nvSpPr>
        <p:spPr>
          <a:xfrm>
            <a:off x="3018223" y="5270957"/>
            <a:ext cx="439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Crawling ; </a:t>
            </a:r>
            <a:r>
              <a:rPr lang="ko-KR" altLang="en-US" sz="1400" dirty="0"/>
              <a:t>정보수집 대상 </a:t>
            </a:r>
            <a:r>
              <a:rPr lang="en-US" altLang="ko-KR" sz="1400" dirty="0"/>
              <a:t>Site</a:t>
            </a:r>
            <a:r>
              <a:rPr lang="ko-KR" altLang="en-US" sz="1400" dirty="0"/>
              <a:t>의 구조에 대한 자동 대응</a:t>
            </a:r>
            <a:endParaRPr lang="en-US" altLang="ko-KR" sz="1400" dirty="0"/>
          </a:p>
          <a:p>
            <a:r>
              <a:rPr lang="en-US" altLang="ko-KR" sz="1400" dirty="0"/>
              <a:t>                     Search Query</a:t>
            </a:r>
            <a:r>
              <a:rPr lang="ko-KR" altLang="en-US" sz="1400" dirty="0"/>
              <a:t>에 대한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B7667-2D64-77CE-9757-F3E5E1FE8C81}"/>
              </a:ext>
            </a:extLst>
          </p:cNvPr>
          <p:cNvSpPr txBox="1"/>
          <p:nvPr/>
        </p:nvSpPr>
        <p:spPr>
          <a:xfrm>
            <a:off x="1411241" y="2221378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Identifying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472266-FC54-D0DA-19D4-F959D79BF4B6}"/>
              </a:ext>
            </a:extLst>
          </p:cNvPr>
          <p:cNvSpPr txBox="1"/>
          <p:nvPr/>
        </p:nvSpPr>
        <p:spPr>
          <a:xfrm>
            <a:off x="1452115" y="2970528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Gathering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71020-95E2-90A0-C9BF-E9A23CF224E8}"/>
              </a:ext>
            </a:extLst>
          </p:cNvPr>
          <p:cNvSpPr txBox="1"/>
          <p:nvPr/>
        </p:nvSpPr>
        <p:spPr>
          <a:xfrm>
            <a:off x="6329265" y="2905060"/>
            <a:ext cx="19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Manual, Script Crawling</a:t>
            </a:r>
          </a:p>
          <a:p>
            <a:pPr algn="ctr"/>
            <a:r>
              <a:rPr lang="en-US" altLang="ko-KR" sz="1200" dirty="0"/>
              <a:t>API, Intelligence Crawling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6760E-660E-BF62-170B-71DB53F765AE}"/>
              </a:ext>
            </a:extLst>
          </p:cNvPr>
          <p:cNvSpPr txBox="1"/>
          <p:nvPr/>
        </p:nvSpPr>
        <p:spPr>
          <a:xfrm>
            <a:off x="3388604" y="2277028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어떤 목적의 정보를 어디서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040DC8-3EA0-0D97-2D25-EEA9255F0BDB}"/>
              </a:ext>
            </a:extLst>
          </p:cNvPr>
          <p:cNvSpPr txBox="1"/>
          <p:nvPr/>
        </p:nvSpPr>
        <p:spPr>
          <a:xfrm>
            <a:off x="6493031" y="2154160"/>
            <a:ext cx="161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Source</a:t>
            </a:r>
            <a:r>
              <a:rPr lang="ko-KR" altLang="en-US" sz="1200" dirty="0"/>
              <a:t>별 키워드</a:t>
            </a:r>
            <a:r>
              <a:rPr lang="en-US" altLang="ko-KR" sz="1200" dirty="0"/>
              <a:t>(Search</a:t>
            </a:r>
            <a:r>
              <a:rPr lang="ko-KR" altLang="en-US" sz="1200" dirty="0"/>
              <a:t> </a:t>
            </a:r>
            <a:r>
              <a:rPr lang="en-US" altLang="ko-KR" sz="1200" dirty="0"/>
              <a:t>Query)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D8F8BE-750D-01E5-9A5C-21162A087DDA}"/>
              </a:ext>
            </a:extLst>
          </p:cNvPr>
          <p:cNvSpPr txBox="1"/>
          <p:nvPr/>
        </p:nvSpPr>
        <p:spPr>
          <a:xfrm>
            <a:off x="3386703" y="2957164"/>
            <a:ext cx="2366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Data </a:t>
            </a:r>
            <a:r>
              <a:rPr lang="ko-KR" altLang="en-US" sz="1200" dirty="0"/>
              <a:t>수집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743F24-0E31-FA2C-0A56-C9FACA4E0351}"/>
              </a:ext>
            </a:extLst>
          </p:cNvPr>
          <p:cNvSpPr txBox="1"/>
          <p:nvPr/>
        </p:nvSpPr>
        <p:spPr>
          <a:xfrm>
            <a:off x="1483150" y="3720962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Filtering</a:t>
            </a: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2C889D-0D97-51A1-2B3E-6EFABB8C7395}"/>
              </a:ext>
            </a:extLst>
          </p:cNvPr>
          <p:cNvSpPr txBox="1"/>
          <p:nvPr/>
        </p:nvSpPr>
        <p:spPr>
          <a:xfrm>
            <a:off x="3762343" y="3714955"/>
            <a:ext cx="1639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수집된 </a:t>
            </a:r>
            <a:r>
              <a:rPr lang="en-US" altLang="ko-KR" sz="1200" dirty="0"/>
              <a:t>Data </a:t>
            </a:r>
            <a:r>
              <a:rPr lang="ko-KR" altLang="en-US" sz="1200" dirty="0"/>
              <a:t>선별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2A8C0-7BD2-5627-49DD-3E4AB25A56E5}"/>
              </a:ext>
            </a:extLst>
          </p:cNvPr>
          <p:cNvSpPr txBox="1"/>
          <p:nvPr/>
        </p:nvSpPr>
        <p:spPr>
          <a:xfrm>
            <a:off x="6848124" y="3654821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02DDACC-0891-9CA8-409C-E260D003E6C4}"/>
              </a:ext>
            </a:extLst>
          </p:cNvPr>
          <p:cNvSpPr/>
          <p:nvPr/>
        </p:nvSpPr>
        <p:spPr>
          <a:xfrm>
            <a:off x="1068405" y="2023069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341FABC-6081-96F9-85A6-0B98BE001AC7}"/>
              </a:ext>
            </a:extLst>
          </p:cNvPr>
          <p:cNvSpPr/>
          <p:nvPr/>
        </p:nvSpPr>
        <p:spPr>
          <a:xfrm>
            <a:off x="1068405" y="2772320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C88BD7B-45E1-D99C-1F3E-EBAA9CDBCD6E}"/>
              </a:ext>
            </a:extLst>
          </p:cNvPr>
          <p:cNvSpPr/>
          <p:nvPr/>
        </p:nvSpPr>
        <p:spPr>
          <a:xfrm>
            <a:off x="1068405" y="3513227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90850-A27A-4FEB-D448-0D9A0BF7D026}"/>
              </a:ext>
            </a:extLst>
          </p:cNvPr>
          <p:cNvSpPr txBox="1"/>
          <p:nvPr/>
        </p:nvSpPr>
        <p:spPr>
          <a:xfrm>
            <a:off x="6840388" y="425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선별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14723C6-75D3-1D5C-97D2-32E02F964755}"/>
              </a:ext>
            </a:extLst>
          </p:cNvPr>
          <p:cNvCxnSpPr>
            <a:stCxn id="17" idx="3"/>
            <a:endCxn id="38" idx="1"/>
          </p:cNvCxnSpPr>
          <p:nvPr/>
        </p:nvCxnSpPr>
        <p:spPr>
          <a:xfrm flipV="1">
            <a:off x="5399248" y="4411158"/>
            <a:ext cx="1441140" cy="8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FB038-DB6A-B6AF-13EB-D9FEA50DBE1A}"/>
              </a:ext>
            </a:extLst>
          </p:cNvPr>
          <p:cNvCxnSpPr>
            <a:stCxn id="38" idx="3"/>
          </p:cNvCxnSpPr>
          <p:nvPr/>
        </p:nvCxnSpPr>
        <p:spPr>
          <a:xfrm>
            <a:off x="7384127" y="4411158"/>
            <a:ext cx="1105357" cy="30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E348102-E681-A376-0E0A-F42820F1F05D}"/>
              </a:ext>
            </a:extLst>
          </p:cNvPr>
          <p:cNvSpPr txBox="1"/>
          <p:nvPr/>
        </p:nvSpPr>
        <p:spPr>
          <a:xfrm>
            <a:off x="3076844" y="5920927"/>
            <a:ext cx="4039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Filtering ; </a:t>
            </a:r>
            <a:r>
              <a:rPr lang="ko-KR" altLang="en-US" sz="1400" dirty="0"/>
              <a:t>수집된 정보의 목적성에 대한 자동 판단</a:t>
            </a:r>
            <a:endParaRPr lang="en-US" altLang="ko-KR" sz="1400" dirty="0"/>
          </a:p>
          <a:p>
            <a:r>
              <a:rPr lang="en-US" altLang="ko-KR" sz="1400" dirty="0"/>
              <a:t>                    Selection criteria</a:t>
            </a:r>
            <a:r>
              <a:rPr lang="ko-KR" altLang="en-US" sz="1400" dirty="0"/>
              <a:t>에 대한 학습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DE18A-8A60-2E7A-33ED-F333DB6C5229}"/>
              </a:ext>
            </a:extLst>
          </p:cNvPr>
          <p:cNvSpPr txBox="1"/>
          <p:nvPr/>
        </p:nvSpPr>
        <p:spPr>
          <a:xfrm>
            <a:off x="1387727" y="836408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인공지능 </a:t>
            </a:r>
            <a:r>
              <a:rPr lang="en-US" altLang="ko-KR" sz="1400" dirty="0"/>
              <a:t>; </a:t>
            </a:r>
            <a:r>
              <a:rPr lang="ko-KR" altLang="en-US" sz="1400" dirty="0"/>
              <a:t>특정 패턴을 찾아주는 기술</a:t>
            </a:r>
          </a:p>
        </p:txBody>
      </p:sp>
    </p:spTree>
    <p:extLst>
      <p:ext uri="{BB962C8B-B14F-4D97-AF65-F5344CB8AC3E}">
        <p14:creationId xmlns:p14="http://schemas.microsoft.com/office/powerpoint/2010/main" val="227654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B974D-6379-371F-FB12-2F71D07E2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041405-4F6E-81DA-FB09-F9742C770A2C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DF6D6-A9B1-0413-6A00-F526C10E1C9A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6591D8-BFD6-146D-32CF-A6EC6911009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49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45876-CD95-2A88-C81D-58D9E52285FF}"/>
              </a:ext>
            </a:extLst>
          </p:cNvPr>
          <p:cNvSpPr txBox="1"/>
          <p:nvPr/>
        </p:nvSpPr>
        <p:spPr>
          <a:xfrm>
            <a:off x="644893" y="1357162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2E7EB-F593-F31D-04C9-4E6DF16BE7CB}"/>
              </a:ext>
            </a:extLst>
          </p:cNvPr>
          <p:cNvSpPr txBox="1"/>
          <p:nvPr/>
        </p:nvSpPr>
        <p:spPr>
          <a:xfrm>
            <a:off x="4638191" y="136430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Manual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06026-44E8-C0AF-DA07-B79ED29033BB}"/>
              </a:ext>
            </a:extLst>
          </p:cNvPr>
          <p:cNvSpPr txBox="1"/>
          <p:nvPr/>
        </p:nvSpPr>
        <p:spPr>
          <a:xfrm>
            <a:off x="2646468" y="1364306"/>
            <a:ext cx="106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F897E-7BE9-3CBA-2CA0-C90A602E30D0}"/>
              </a:ext>
            </a:extLst>
          </p:cNvPr>
          <p:cNvSpPr txBox="1"/>
          <p:nvPr/>
        </p:nvSpPr>
        <p:spPr>
          <a:xfrm>
            <a:off x="4638191" y="2895416"/>
            <a:ext cx="201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Adaptive Crawling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222FC-5A86-8FAC-8AD1-80FAC8239B6E}"/>
              </a:ext>
            </a:extLst>
          </p:cNvPr>
          <p:cNvSpPr txBox="1"/>
          <p:nvPr/>
        </p:nvSpPr>
        <p:spPr>
          <a:xfrm>
            <a:off x="4707594" y="18922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4A65B-F9E4-B9F5-B1C1-B09FDC73DCCD}"/>
              </a:ext>
            </a:extLst>
          </p:cNvPr>
          <p:cNvSpPr txBox="1"/>
          <p:nvPr/>
        </p:nvSpPr>
        <p:spPr>
          <a:xfrm>
            <a:off x="4638191" y="2420208"/>
            <a:ext cx="23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Script-based Crawling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56371-9CC0-556E-F133-31A173D95BDB}"/>
              </a:ext>
            </a:extLst>
          </p:cNvPr>
          <p:cNvSpPr txBox="1"/>
          <p:nvPr/>
        </p:nvSpPr>
        <p:spPr>
          <a:xfrm>
            <a:off x="644893" y="38019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검색조건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8486D-1CA5-D6C4-F570-8E128291A23B}"/>
              </a:ext>
            </a:extLst>
          </p:cNvPr>
          <p:cNvSpPr txBox="1"/>
          <p:nvPr/>
        </p:nvSpPr>
        <p:spPr>
          <a:xfrm>
            <a:off x="2646468" y="3801979"/>
            <a:ext cx="149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Search Query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14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A16B2-8ADB-C542-DD6E-829196850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201DCC38-AEBB-CCD3-EF91-057727FE2DE3}"/>
              </a:ext>
            </a:extLst>
          </p:cNvPr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E553B43-A286-FDAC-AA44-925709DBDB45}"/>
                </a:ext>
              </a:extLst>
            </p:cNvPr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:a16="http://schemas.microsoft.com/office/drawing/2014/main" id="{FA034095-F98F-B93A-EA01-DD32797B4573}"/>
                  </a:ext>
                </a:extLst>
              </p:cNvPr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99D2A4C-A635-EE94-DF16-0340453C11CE}"/>
                  </a:ext>
                </a:extLst>
              </p:cNvPr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75E9CE9-34D8-28B4-0EF1-C6D31347AD77}"/>
                  </a:ext>
                </a:extLst>
              </p:cNvPr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9BA64C09-2756-97CC-C84E-2A1B70B62113}"/>
                    </a:ext>
                  </a:extLst>
                </p:cNvPr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289C77E5-8973-1FB9-A8D6-995BD90FFEBA}"/>
                      </a:ext>
                    </a:extLst>
                  </p:cNvPr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FFA8A105-08F0-F70B-253B-9C7BFF45E75D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8C4E7559-ECF7-7889-7666-36D82955FA93}"/>
                    </a:ext>
                  </a:extLst>
                </p:cNvPr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33E0A42B-6974-319C-3FBA-19EA6D6DED18}"/>
                      </a:ext>
                    </a:extLst>
                  </p:cNvPr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B5C6F98D-D49D-5F0C-6092-BE91F0E1732B}"/>
                      </a:ext>
                    </a:extLst>
                  </p:cNvPr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72C63945-8807-BAD2-02DD-3DB6C0E29998}"/>
                    </a:ext>
                  </a:extLst>
                </p:cNvPr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7305138F-84E3-5329-B6EC-7F0BA57F9D6F}"/>
                      </a:ext>
                    </a:extLst>
                  </p:cNvPr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>
                    <a:extLst>
                      <a:ext uri="{FF2B5EF4-FFF2-40B4-BE49-F238E27FC236}">
                        <a16:creationId xmlns:a16="http://schemas.microsoft.com/office/drawing/2014/main" id="{243C5C45-B76C-7C1B-8159-387D30CB8B2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ADCD451E-A2E4-C60C-A7D7-76B793776F43}"/>
                    </a:ext>
                  </a:extLst>
                </p:cNvPr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FC8BFDF3-07D1-C4B5-158E-650181BB97BC}"/>
                      </a:ext>
                    </a:extLst>
                  </p:cNvPr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id="{D92E5B61-F668-6D9C-3F7C-68ED7181D13C}"/>
                      </a:ext>
                    </a:extLst>
                  </p:cNvPr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8DF3F3D-AD11-6594-1ACE-387698881C3A}"/>
                </a:ext>
              </a:extLst>
            </p:cNvPr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84337BA-0DEB-BEAC-A87E-15F4A8ECF1DF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FF1586-7061-43FA-E554-2DC0F56BE58E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86311-1E81-966E-666F-64811EF9F454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13541-94E7-96B8-6C35-5654FC3D8942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2D3C5-0228-D966-D2D6-0A88CBC29463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CD015-1F5A-24D0-CBB7-C20F240E81CE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6A97C-61D4-80F9-428B-E4E8CBD89405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32C6F3-04EC-813F-8FC3-EC134A6668C2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AFD9F-8991-C3CC-4611-7B9321238A00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6070F-005F-B2B1-449B-8ABFA181869F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1BFD4-5810-B046-DC2D-C556B6D25751}"/>
              </a:ext>
            </a:extLst>
          </p:cNvPr>
          <p:cNvSpPr txBox="1"/>
          <p:nvPr/>
        </p:nvSpPr>
        <p:spPr>
          <a:xfrm>
            <a:off x="4854" y="282203"/>
            <a:ext cx="2876108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a typeface="+mj-ea"/>
              </a:rPr>
              <a:t>R&amp;D Project Attributes</a:t>
            </a:r>
            <a:endParaRPr lang="ko-KR" altLang="en-US" sz="2000" b="1" dirty="0"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CBD6D8D-33D6-15F7-232A-CE2B8070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D09EB-AC1E-6964-7025-1FDD86E1A5A7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66181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F92A2-24CA-D1BC-3C07-F04B6917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766002-7D3B-EA84-45AC-6B88DA316527}"/>
              </a:ext>
            </a:extLst>
          </p:cNvPr>
          <p:cNvSpPr txBox="1"/>
          <p:nvPr/>
        </p:nvSpPr>
        <p:spPr>
          <a:xfrm>
            <a:off x="1166642" y="1668244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Categorizing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A07F5-64BD-330C-699F-BF9CF003AB3E}"/>
              </a:ext>
            </a:extLst>
          </p:cNvPr>
          <p:cNvSpPr txBox="1"/>
          <p:nvPr/>
        </p:nvSpPr>
        <p:spPr>
          <a:xfrm>
            <a:off x="1449313" y="5148743"/>
            <a:ext cx="940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Analyzing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980D2-D664-DE06-65AD-9187E75A1358}"/>
              </a:ext>
            </a:extLst>
          </p:cNvPr>
          <p:cNvSpPr txBox="1"/>
          <p:nvPr/>
        </p:nvSpPr>
        <p:spPr>
          <a:xfrm>
            <a:off x="1321335" y="261816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Assessing</a:t>
            </a:r>
            <a:endParaRPr lang="ko-KR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1C45B-06EC-2CED-8801-E5E9A89593B3}"/>
              </a:ext>
            </a:extLst>
          </p:cNvPr>
          <p:cNvSpPr txBox="1"/>
          <p:nvPr/>
        </p:nvSpPr>
        <p:spPr>
          <a:xfrm>
            <a:off x="8086380" y="264405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R&amp;D Planning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BF2BEB-9442-639A-AD03-3A866FA26E67}"/>
              </a:ext>
            </a:extLst>
          </p:cNvPr>
          <p:cNvSpPr txBox="1"/>
          <p:nvPr/>
        </p:nvSpPr>
        <p:spPr>
          <a:xfrm>
            <a:off x="3446015" y="1562795"/>
            <a:ext cx="1898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Tagged</a:t>
            </a:r>
            <a:r>
              <a:rPr lang="ko-KR" altLang="en-US" sz="1200" dirty="0"/>
              <a:t> </a:t>
            </a:r>
            <a:r>
              <a:rPr lang="en-US" altLang="ko-KR" sz="1200" dirty="0"/>
              <a:t>Information</a:t>
            </a:r>
          </a:p>
          <a:p>
            <a:pPr algn="ctr"/>
            <a:r>
              <a:rPr lang="ko-KR" altLang="en-US" sz="1200" dirty="0"/>
              <a:t>정보분류</a:t>
            </a:r>
            <a:r>
              <a:rPr lang="en-US" altLang="ko-KR" sz="1200" dirty="0"/>
              <a:t>, </a:t>
            </a:r>
            <a:r>
              <a:rPr lang="ko-KR" altLang="en-US" sz="1200" dirty="0"/>
              <a:t>전략</a:t>
            </a:r>
            <a:r>
              <a:rPr lang="en-US" altLang="ko-KR" sz="1200" dirty="0"/>
              <a:t>/</a:t>
            </a:r>
            <a:r>
              <a:rPr lang="ko-KR" altLang="en-US" sz="1200" dirty="0"/>
              <a:t>과제 연계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60FBF-005A-D84C-D41A-7B7A131327AF}"/>
              </a:ext>
            </a:extLst>
          </p:cNvPr>
          <p:cNvSpPr txBox="1"/>
          <p:nvPr/>
        </p:nvSpPr>
        <p:spPr>
          <a:xfrm>
            <a:off x="3453967" y="2846626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Review</a:t>
            </a:r>
            <a:r>
              <a:rPr lang="ko-KR" altLang="en-US" sz="1200" dirty="0"/>
              <a:t> 결과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by</a:t>
            </a:r>
            <a:r>
              <a:rPr lang="ko-KR" altLang="en-US" sz="1200" dirty="0"/>
              <a:t> </a:t>
            </a:r>
            <a:r>
              <a:rPr lang="en-US" altLang="ko-KR" sz="1200" dirty="0"/>
              <a:t>Strategy, Project</a:t>
            </a:r>
            <a:r>
              <a:rPr lang="ko-KR" altLang="en-US" sz="1200" dirty="0"/>
              <a:t> </a:t>
            </a:r>
            <a:r>
              <a:rPr lang="en-US" altLang="ko-KR" sz="1200" dirty="0"/>
              <a:t>(Pool)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AA797D-B743-9008-F3DB-9B6384BA0FE4}"/>
              </a:ext>
            </a:extLst>
          </p:cNvPr>
          <p:cNvSpPr txBox="1"/>
          <p:nvPr/>
        </p:nvSpPr>
        <p:spPr>
          <a:xfrm>
            <a:off x="3412654" y="5138428"/>
            <a:ext cx="2118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Intelligence</a:t>
            </a:r>
          </a:p>
          <a:p>
            <a:pPr algn="ctr"/>
            <a:r>
              <a:rPr lang="en-US" altLang="ko-KR" sz="1200" dirty="0"/>
              <a:t>Business, Market, Technology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E97F86-DD43-9D2F-2EA5-2B063AB1D124}"/>
              </a:ext>
            </a:extLst>
          </p:cNvPr>
          <p:cNvSpPr txBox="1"/>
          <p:nvPr/>
        </p:nvSpPr>
        <p:spPr>
          <a:xfrm>
            <a:off x="6660733" y="2451535"/>
            <a:ext cx="1425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Update</a:t>
            </a:r>
          </a:p>
          <a:p>
            <a:pPr algn="ctr"/>
            <a:r>
              <a:rPr lang="en-US" altLang="ko-KR" sz="1400" dirty="0"/>
              <a:t>Strategy,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72FCC-5B13-7D70-F216-17FDA17FDA4B}"/>
              </a:ext>
            </a:extLst>
          </p:cNvPr>
          <p:cNvSpPr txBox="1"/>
          <p:nvPr/>
        </p:nvSpPr>
        <p:spPr>
          <a:xfrm>
            <a:off x="12904" y="322155"/>
            <a:ext cx="224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Artificial Intelligence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8F422-A997-565A-2D6F-39840CB0A6A9}"/>
              </a:ext>
            </a:extLst>
          </p:cNvPr>
          <p:cNvSpPr txBox="1"/>
          <p:nvPr/>
        </p:nvSpPr>
        <p:spPr>
          <a:xfrm>
            <a:off x="6665244" y="1561242"/>
            <a:ext cx="9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Manual</a:t>
            </a:r>
          </a:p>
          <a:p>
            <a:pPr algn="ctr"/>
            <a:r>
              <a:rPr lang="en-US" altLang="ko-KR" sz="1200" dirty="0"/>
              <a:t>Automated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601EDB-F0C4-2DE2-54F1-973D2D311505}"/>
              </a:ext>
            </a:extLst>
          </p:cNvPr>
          <p:cNvSpPr txBox="1"/>
          <p:nvPr/>
        </p:nvSpPr>
        <p:spPr>
          <a:xfrm>
            <a:off x="3176883" y="2194704"/>
            <a:ext cx="2440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 자동 </a:t>
            </a:r>
            <a:r>
              <a:rPr lang="en-US" altLang="ko-KR" sz="1200" dirty="0"/>
              <a:t>Summary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algn="ctr"/>
            <a:r>
              <a:rPr lang="en-US" altLang="ko-KR" sz="1200" dirty="0"/>
              <a:t>Information</a:t>
            </a:r>
            <a:r>
              <a:rPr lang="ko-KR" altLang="en-US" sz="1200" dirty="0"/>
              <a:t>에 대한 </a:t>
            </a:r>
            <a:r>
              <a:rPr lang="en-US" altLang="ko-KR" sz="1200" dirty="0"/>
              <a:t>Impact </a:t>
            </a:r>
            <a:r>
              <a:rPr lang="ko-KR" altLang="en-US" sz="1200" dirty="0"/>
              <a:t>평가</a:t>
            </a:r>
            <a:endParaRPr lang="en-US" altLang="ko-KR" sz="1200" dirty="0"/>
          </a:p>
          <a:p>
            <a:pPr algn="ctr"/>
            <a:r>
              <a:rPr lang="en-US" altLang="ko-KR" sz="1200" dirty="0"/>
              <a:t>Project Pool(Strategy, PRM,TRM,..)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C0654EF-0A3C-0229-C283-346024A70453}"/>
              </a:ext>
            </a:extLst>
          </p:cNvPr>
          <p:cNvSpPr/>
          <p:nvPr/>
        </p:nvSpPr>
        <p:spPr>
          <a:xfrm>
            <a:off x="885524" y="1440785"/>
            <a:ext cx="7440327" cy="67566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B3636AE-F5F6-69AB-AEC9-A69371E57647}"/>
              </a:ext>
            </a:extLst>
          </p:cNvPr>
          <p:cNvSpPr/>
          <p:nvPr/>
        </p:nvSpPr>
        <p:spPr>
          <a:xfrm>
            <a:off x="885524" y="2201128"/>
            <a:ext cx="4985887" cy="117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70722C4-56E8-69C9-A0A1-5E1D2AFD9DC1}"/>
              </a:ext>
            </a:extLst>
          </p:cNvPr>
          <p:cNvSpPr/>
          <p:nvPr/>
        </p:nvSpPr>
        <p:spPr>
          <a:xfrm>
            <a:off x="961023" y="4898301"/>
            <a:ext cx="4985887" cy="91648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3EC7380-5053-54D9-91B4-27F12861AAC1}"/>
              </a:ext>
            </a:extLst>
          </p:cNvPr>
          <p:cNvSpPr/>
          <p:nvPr/>
        </p:nvSpPr>
        <p:spPr>
          <a:xfrm>
            <a:off x="6307222" y="2180245"/>
            <a:ext cx="2012891" cy="11954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96E313F-9FE2-FBAE-585D-DCBE4D8C939D}"/>
              </a:ext>
            </a:extLst>
          </p:cNvPr>
          <p:cNvSpPr/>
          <p:nvPr/>
        </p:nvSpPr>
        <p:spPr>
          <a:xfrm>
            <a:off x="6382721" y="4908884"/>
            <a:ext cx="2012891" cy="91648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A9BF9-7B72-65D2-2D19-557265F6AA0F}"/>
              </a:ext>
            </a:extLst>
          </p:cNvPr>
          <p:cNvSpPr txBox="1"/>
          <p:nvPr/>
        </p:nvSpPr>
        <p:spPr>
          <a:xfrm>
            <a:off x="6553753" y="4990043"/>
            <a:ext cx="1683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Development</a:t>
            </a:r>
          </a:p>
          <a:p>
            <a:pPr algn="ctr"/>
            <a:r>
              <a:rPr lang="en-US" altLang="ko-KR" sz="1400" dirty="0"/>
              <a:t>Strategy, PRM, TRM, Project Pool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16856A4-2414-1ABC-E7F9-E7A2D86328E5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50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71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E8AE-ED48-DF93-ED22-7956C19D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E402EF5-F875-CB96-6204-3FB9E50EB622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51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4" name="그림 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F54DFC-2F72-295F-A5A2-8B886A826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5" y="871081"/>
            <a:ext cx="8577714" cy="58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2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A0E4F2-4FC8-650B-97B2-04AE2B02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66" y="760395"/>
            <a:ext cx="7408160" cy="5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22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DB400-2893-74C0-D54A-76A388EF2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3C4CFA12-B1D9-6EBB-924A-770B68424391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53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3DDB8-7997-661D-1AC4-54783222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83" b="6288"/>
          <a:stretch/>
        </p:blipFill>
        <p:spPr>
          <a:xfrm>
            <a:off x="385235" y="875899"/>
            <a:ext cx="8960896" cy="551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1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A44C28-D099-AACC-9DE1-EFE3DAE6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54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DC76-946D-5E8B-73F7-DDE59D607C9B}"/>
              </a:ext>
            </a:extLst>
          </p:cNvPr>
          <p:cNvSpPr txBox="1"/>
          <p:nvPr/>
        </p:nvSpPr>
        <p:spPr>
          <a:xfrm>
            <a:off x="298383" y="21175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+mj-ea"/>
                <a:ea typeface="+mj-ea"/>
              </a:rPr>
              <a:t>순   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AF46A-E4BD-4A8C-6020-CCF979148E10}"/>
              </a:ext>
            </a:extLst>
          </p:cNvPr>
          <p:cNvSpPr txBox="1"/>
          <p:nvPr/>
        </p:nvSpPr>
        <p:spPr>
          <a:xfrm>
            <a:off x="2115363" y="1799925"/>
            <a:ext cx="2717347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MOT </a:t>
            </a:r>
            <a:r>
              <a:rPr lang="ko-KR" altLang="en-US" dirty="0">
                <a:latin typeface="+mj-ea"/>
                <a:ea typeface="+mj-ea"/>
              </a:rPr>
              <a:t>과정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Paradigm Shift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Attributes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Project Management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5197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C6F74C-BFCD-BDD8-04C9-A0CE726DAE1F}"/>
              </a:ext>
            </a:extLst>
          </p:cNvPr>
          <p:cNvSpPr/>
          <p:nvPr/>
        </p:nvSpPr>
        <p:spPr>
          <a:xfrm>
            <a:off x="5138390" y="4186928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i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382B24-35D9-DBDB-DBDC-251131E331B7}"/>
              </a:ext>
            </a:extLst>
          </p:cNvPr>
          <p:cNvSpPr/>
          <p:nvPr/>
        </p:nvSpPr>
        <p:spPr>
          <a:xfrm>
            <a:off x="1592876" y="4213410"/>
            <a:ext cx="3206998" cy="195399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A67E8AA-E115-D586-3738-6C009540999A}"/>
              </a:ext>
            </a:extLst>
          </p:cNvPr>
          <p:cNvSpPr/>
          <p:nvPr/>
        </p:nvSpPr>
        <p:spPr>
          <a:xfrm>
            <a:off x="5105374" y="3407391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 공통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697019-9BC9-8106-4771-7AD1912327FC}"/>
              </a:ext>
            </a:extLst>
          </p:cNvPr>
          <p:cNvSpPr/>
          <p:nvPr/>
        </p:nvSpPr>
        <p:spPr>
          <a:xfrm>
            <a:off x="1559859" y="3392727"/>
            <a:ext cx="3240014" cy="55773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실무자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이론위주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부서장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사례중심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맑은 고딕" panose="020B0503020000020004" pitchFamily="50" charset="-127"/>
                <a:cs typeface="+mn-cs"/>
              </a:rPr>
              <a:t>)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30E96F4-79C2-F586-3823-18C7C7DD1A3A}"/>
              </a:ext>
            </a:extLst>
          </p:cNvPr>
          <p:cNvSpPr/>
          <p:nvPr/>
        </p:nvSpPr>
        <p:spPr>
          <a:xfrm>
            <a:off x="1524000" y="1174375"/>
            <a:ext cx="6750425" cy="142699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0030AE-D5E5-0364-4B96-84A4752D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55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15B23-154D-BD96-7C2B-685F3B046A23}"/>
              </a:ext>
            </a:extLst>
          </p:cNvPr>
          <p:cNvSpPr txBox="1"/>
          <p:nvPr/>
        </p:nvSpPr>
        <p:spPr>
          <a:xfrm>
            <a:off x="55627" y="196343"/>
            <a:ext cx="2682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MOT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과정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운영전략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ED8C673-D3A1-13AF-5CF8-4F3B1E433417}"/>
              </a:ext>
            </a:extLst>
          </p:cNvPr>
          <p:cNvSpPr txBox="1">
            <a:spLocks/>
          </p:cNvSpPr>
          <p:nvPr/>
        </p:nvSpPr>
        <p:spPr>
          <a:xfrm>
            <a:off x="720903" y="2868351"/>
            <a:ext cx="644728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Track</a:t>
            </a:r>
            <a:endParaRPr lang="ko-KR" altLang="en-US" sz="14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06B2C02-9588-6A92-4501-C96DFB72BE97}"/>
              </a:ext>
            </a:extLst>
          </p:cNvPr>
          <p:cNvSpPr txBox="1">
            <a:spLocks/>
          </p:cNvSpPr>
          <p:nvPr/>
        </p:nvSpPr>
        <p:spPr>
          <a:xfrm>
            <a:off x="1745751" y="2888871"/>
            <a:ext cx="2808782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b="0" dirty="0"/>
              <a:t>T1 [</a:t>
            </a:r>
            <a:r>
              <a:rPr lang="ko-KR" altLang="en-US" sz="1400" b="0" dirty="0"/>
              <a:t>기술경영의 이론 및 방법론</a:t>
            </a:r>
            <a:r>
              <a:rPr lang="en-US" altLang="ko-KR" sz="1400" b="0" dirty="0"/>
              <a:t>]</a:t>
            </a:r>
            <a:endParaRPr lang="ko-KR" altLang="en-US" sz="1400" b="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5B9156E-60FC-F8AC-017E-5DA1D8385FA2}"/>
              </a:ext>
            </a:extLst>
          </p:cNvPr>
          <p:cNvSpPr txBox="1">
            <a:spLocks/>
          </p:cNvSpPr>
          <p:nvPr/>
        </p:nvSpPr>
        <p:spPr>
          <a:xfrm>
            <a:off x="5576535" y="2883262"/>
            <a:ext cx="1968809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i="1" dirty="0"/>
              <a:t>T2 [</a:t>
            </a:r>
            <a:r>
              <a:rPr lang="ko-KR" altLang="en-US" sz="1400" i="1" dirty="0"/>
              <a:t>시스템</a:t>
            </a:r>
            <a:r>
              <a:rPr lang="en-US" altLang="ko-KR" sz="1400" i="1" dirty="0"/>
              <a:t>(</a:t>
            </a:r>
            <a:r>
              <a:rPr lang="ko-KR" altLang="en-US" sz="1400" i="1" dirty="0"/>
              <a:t>운영체계</a:t>
            </a:r>
            <a:r>
              <a:rPr lang="en-US" altLang="ko-KR" sz="1400" i="1" dirty="0"/>
              <a:t>)]</a:t>
            </a:r>
            <a:endParaRPr lang="ko-KR" altLang="en-US" sz="1400" i="1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261AE91-33EF-2C7F-9197-1668D18DA5C6}"/>
              </a:ext>
            </a:extLst>
          </p:cNvPr>
          <p:cNvSpPr txBox="1">
            <a:spLocks/>
          </p:cNvSpPr>
          <p:nvPr/>
        </p:nvSpPr>
        <p:spPr>
          <a:xfrm>
            <a:off x="2292391" y="4383165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환경분석 및 사업전략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F6FEFFD8-41DB-9B58-A1DF-81A94B971B71}"/>
              </a:ext>
            </a:extLst>
          </p:cNvPr>
          <p:cNvSpPr txBox="1">
            <a:spLocks/>
          </p:cNvSpPr>
          <p:nvPr/>
        </p:nvSpPr>
        <p:spPr>
          <a:xfrm>
            <a:off x="2292391" y="4822737"/>
            <a:ext cx="1678665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기술전략 및 과제기획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4C01783-9836-FB4A-59BC-54BAB1AEFFAF}"/>
              </a:ext>
            </a:extLst>
          </p:cNvPr>
          <p:cNvSpPr txBox="1">
            <a:spLocks/>
          </p:cNvSpPr>
          <p:nvPr/>
        </p:nvSpPr>
        <p:spPr>
          <a:xfrm>
            <a:off x="2329960" y="5263308"/>
            <a:ext cx="154882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b="0" dirty="0"/>
              <a:t>R&amp;D </a:t>
            </a:r>
            <a:r>
              <a:rPr lang="ko-KR" altLang="en-US" sz="1200" b="0" dirty="0"/>
              <a:t>프로젝트 관리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69F74B-AC66-12DA-CBF4-6E27223919BD}"/>
              </a:ext>
            </a:extLst>
          </p:cNvPr>
          <p:cNvSpPr txBox="1">
            <a:spLocks/>
          </p:cNvSpPr>
          <p:nvPr/>
        </p:nvSpPr>
        <p:spPr>
          <a:xfrm>
            <a:off x="2356855" y="5672792"/>
            <a:ext cx="1524776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ko-KR" altLang="en-US" sz="1200" b="0" dirty="0"/>
              <a:t>인프라 및 자원관리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2EE6E70-CF45-B3C4-5491-737B9CBE2C84}"/>
              </a:ext>
            </a:extLst>
          </p:cNvPr>
          <p:cNvSpPr txBox="1">
            <a:spLocks/>
          </p:cNvSpPr>
          <p:nvPr/>
        </p:nvSpPr>
        <p:spPr>
          <a:xfrm>
            <a:off x="5621906" y="4286748"/>
            <a:ext cx="2097049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Overview(PM </a:t>
            </a:r>
            <a:r>
              <a:rPr lang="ko-KR" altLang="en-US" sz="1200" i="1" dirty="0"/>
              <a:t>시스템 개요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C460705-3581-7BC4-59E8-F12496E50CE7}"/>
              </a:ext>
            </a:extLst>
          </p:cNvPr>
          <p:cNvSpPr txBox="1">
            <a:spLocks/>
          </p:cNvSpPr>
          <p:nvPr/>
        </p:nvSpPr>
        <p:spPr>
          <a:xfrm>
            <a:off x="5621906" y="4618740"/>
            <a:ext cx="1975221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Planning(</a:t>
            </a:r>
            <a:r>
              <a:rPr lang="ko-KR" altLang="en-US" sz="1200" i="1" dirty="0"/>
              <a:t>기획</a:t>
            </a:r>
            <a:r>
              <a:rPr lang="en-US" altLang="ko-KR" sz="1200" i="1" dirty="0"/>
              <a:t>/</a:t>
            </a:r>
            <a:r>
              <a:rPr lang="ko-KR" altLang="en-US" sz="1200" i="1" dirty="0"/>
              <a:t>전략 관리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AE7AD1B8-687B-BC21-A981-D80D9F85C408}"/>
              </a:ext>
            </a:extLst>
          </p:cNvPr>
          <p:cNvSpPr txBox="1">
            <a:spLocks/>
          </p:cNvSpPr>
          <p:nvPr/>
        </p:nvSpPr>
        <p:spPr>
          <a:xfrm>
            <a:off x="5650510" y="4960696"/>
            <a:ext cx="2505814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Resource(knowledge &amp;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Human)</a:t>
            </a:r>
            <a:endParaRPr lang="ko-KR" altLang="en-US" sz="1200" i="1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9ABC316-9BB6-D47C-5ACC-10EA4F3482E5}"/>
              </a:ext>
            </a:extLst>
          </p:cNvPr>
          <p:cNvSpPr txBox="1">
            <a:spLocks/>
          </p:cNvSpPr>
          <p:nvPr/>
        </p:nvSpPr>
        <p:spPr>
          <a:xfrm>
            <a:off x="5650510" y="5343285"/>
            <a:ext cx="2074607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Implementation(</a:t>
            </a:r>
            <a:r>
              <a:rPr lang="ko-KR" altLang="en-US" sz="1200" i="1" dirty="0"/>
              <a:t>구축사례</a:t>
            </a:r>
            <a:r>
              <a:rPr lang="en-US" altLang="ko-KR" sz="1200" i="1" dirty="0"/>
              <a:t>)</a:t>
            </a:r>
            <a:endParaRPr lang="ko-KR" altLang="en-US" sz="1200" i="1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4468717-A981-6233-B747-785052430E83}"/>
              </a:ext>
            </a:extLst>
          </p:cNvPr>
          <p:cNvSpPr txBox="1">
            <a:spLocks/>
          </p:cNvSpPr>
          <p:nvPr/>
        </p:nvSpPr>
        <p:spPr>
          <a:xfrm>
            <a:off x="5641918" y="5691332"/>
            <a:ext cx="1340432" cy="276999"/>
          </a:xfrm>
          <a:prstGeom prst="rect">
            <a:avLst/>
          </a:prstGeom>
          <a:noFill/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200" i="1" dirty="0"/>
              <a:t>Operation</a:t>
            </a:r>
            <a:r>
              <a:rPr lang="ko-KR" altLang="en-US" sz="1200" i="1" dirty="0"/>
              <a:t> </a:t>
            </a:r>
            <a:r>
              <a:rPr lang="en-US" altLang="ko-KR" sz="1200" i="1" dirty="0"/>
              <a:t>Issue</a:t>
            </a:r>
            <a:endParaRPr lang="ko-KR" altLang="en-US" sz="1200" i="1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9E2CF7A8-0823-9918-79F6-41467E62AF13}"/>
              </a:ext>
            </a:extLst>
          </p:cNvPr>
          <p:cNvSpPr txBox="1">
            <a:spLocks/>
          </p:cNvSpPr>
          <p:nvPr/>
        </p:nvSpPr>
        <p:spPr>
          <a:xfrm>
            <a:off x="1684305" y="1353478"/>
            <a:ext cx="6304073" cy="106035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400" b="0" dirty="0"/>
              <a:t>개인차원 역량과 조직 차원의 역량을 구분하여 </a:t>
            </a:r>
            <a:r>
              <a:rPr lang="en-US" altLang="ko-KR" sz="1400" b="0" dirty="0"/>
              <a:t>2 Track</a:t>
            </a:r>
            <a:r>
              <a:rPr lang="ko-KR" altLang="en-US" sz="1400" b="0" dirty="0"/>
              <a:t>으로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운영 </a:t>
            </a:r>
            <a:endParaRPr lang="en-US" altLang="ko-KR" sz="1400" b="0" dirty="0"/>
          </a:p>
          <a:p>
            <a:pPr algn="l">
              <a:lnSpc>
                <a:spcPct val="150000"/>
              </a:lnSpc>
            </a:pPr>
            <a:r>
              <a:rPr lang="en-US" altLang="ko-KR" sz="1400" b="0" dirty="0"/>
              <a:t>   Track #1) </a:t>
            </a:r>
            <a:r>
              <a:rPr lang="ko-KR" altLang="en-US" sz="1400" b="0" dirty="0"/>
              <a:t>교육 참여자가</a:t>
            </a:r>
            <a:r>
              <a:rPr lang="en-US" altLang="ko-KR" sz="1400" b="0" dirty="0"/>
              <a:t> </a:t>
            </a:r>
            <a:r>
              <a:rPr lang="ko-KR" altLang="en-US" sz="1400" b="0" dirty="0"/>
              <a:t>갖추어야 할 전반적인 </a:t>
            </a:r>
            <a:r>
              <a:rPr lang="en-US" altLang="ko-KR" sz="1400" b="0" dirty="0"/>
              <a:t>MOT </a:t>
            </a:r>
            <a:r>
              <a:rPr lang="ko-KR" altLang="en-US" sz="1400" b="0" dirty="0"/>
              <a:t>이론 및 방법론</a:t>
            </a:r>
            <a:r>
              <a:rPr lang="en-US" altLang="ko-KR" sz="1400" b="0" dirty="0"/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1400" i="1" dirty="0"/>
              <a:t>   Track #2)</a:t>
            </a:r>
            <a:r>
              <a:rPr lang="ko-KR" altLang="en-US" sz="1400" i="1" dirty="0"/>
              <a:t> 기업 및 연구소 조직이 갖추어야 할 </a:t>
            </a:r>
            <a:r>
              <a:rPr lang="en-US" altLang="ko-KR" sz="1400" i="1" dirty="0"/>
              <a:t>MOT </a:t>
            </a:r>
            <a:r>
              <a:rPr lang="ko-KR" altLang="en-US" sz="1400" i="1" dirty="0"/>
              <a:t>운영체계</a:t>
            </a:r>
            <a:endParaRPr lang="en-US" altLang="ko-KR" sz="1400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A0B6CA2-023D-77B7-E935-CF2A63EB56DB}"/>
              </a:ext>
            </a:extLst>
          </p:cNvPr>
          <p:cNvSpPr txBox="1">
            <a:spLocks/>
          </p:cNvSpPr>
          <p:nvPr/>
        </p:nvSpPr>
        <p:spPr>
          <a:xfrm>
            <a:off x="679240" y="3546203"/>
            <a:ext cx="737701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400" dirty="0"/>
              <a:t>Target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85FACE9-E004-F94C-4841-03ACC68C29F5}"/>
              </a:ext>
            </a:extLst>
          </p:cNvPr>
          <p:cNvSpPr txBox="1">
            <a:spLocks/>
          </p:cNvSpPr>
          <p:nvPr/>
        </p:nvSpPr>
        <p:spPr>
          <a:xfrm>
            <a:off x="696811" y="4444664"/>
            <a:ext cx="761747" cy="307777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algn="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18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맑은 고딕" pitchFamily="50" charset="-127"/>
              </a:defRPr>
            </a:lvl5pPr>
            <a:lvl6pPr marL="457189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914377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371566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1828754" algn="ctr" rtl="0" fontAlgn="base" latinLnBrk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/>
            <a:r>
              <a:rPr lang="en-US" altLang="ko-KR" sz="1400" dirty="0"/>
              <a:t>Theme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43535-1B98-5316-B88B-791FAD83736B}"/>
              </a:ext>
            </a:extLst>
          </p:cNvPr>
          <p:cNvSpPr/>
          <p:nvPr/>
        </p:nvSpPr>
        <p:spPr>
          <a:xfrm>
            <a:off x="661958" y="1267818"/>
            <a:ext cx="785375" cy="125659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운영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전략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61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6310-1674-CA7F-3D81-67DCEAFE8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D3CF9-AF33-C3FC-9EF4-97254A742D15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4C8F3-3456-983D-F5B2-3C5E383389F1}"/>
              </a:ext>
            </a:extLst>
          </p:cNvPr>
          <p:cNvSpPr txBox="1"/>
          <p:nvPr/>
        </p:nvSpPr>
        <p:spPr>
          <a:xfrm>
            <a:off x="2608214" y="1120399"/>
            <a:ext cx="163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Fast Follower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CA9A1D-4798-BA63-6339-A4976D3F8289}"/>
              </a:ext>
            </a:extLst>
          </p:cNvPr>
          <p:cNvSpPr txBox="1"/>
          <p:nvPr/>
        </p:nvSpPr>
        <p:spPr>
          <a:xfrm>
            <a:off x="6799884" y="1120399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First Mover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F4DBB071-F31F-CBCC-2014-423B46354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492775"/>
              </p:ext>
            </p:extLst>
          </p:nvPr>
        </p:nvGraphicFramePr>
        <p:xfrm>
          <a:off x="895149" y="1515035"/>
          <a:ext cx="8614611" cy="4579871"/>
        </p:xfrm>
        <a:graphic>
          <a:graphicData uri="http://schemas.openxmlformats.org/drawingml/2006/table">
            <a:tbl>
              <a:tblPr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78030">
                  <a:extLst>
                    <a:ext uri="{9D8B030D-6E8A-4147-A177-3AD203B41FA5}">
                      <a16:colId xmlns:a16="http://schemas.microsoft.com/office/drawing/2014/main" val="1383884066"/>
                    </a:ext>
                  </a:extLst>
                </a:gridCol>
                <a:gridCol w="3696101">
                  <a:extLst>
                    <a:ext uri="{9D8B030D-6E8A-4147-A177-3AD203B41FA5}">
                      <a16:colId xmlns:a16="http://schemas.microsoft.com/office/drawing/2014/main" val="317070258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1140014795"/>
                    </a:ext>
                  </a:extLst>
                </a:gridCol>
              </a:tblGrid>
              <a:tr h="5158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구분</a:t>
                      </a:r>
                      <a:endParaRPr lang="ko-KR" altLang="en-US" sz="1300" b="1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        기존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산업화 시대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현재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디지털 혁명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4707"/>
                  </a:ext>
                </a:extLst>
              </a:tr>
              <a:tr h="427039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핵심경쟁력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생산성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Productivity)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데이터 </a:t>
                      </a:r>
                      <a:r>
                        <a:rPr lang="en-US" altLang="ko-KR" sz="13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b="1" dirty="0">
                          <a:latin typeface="+mj-ea"/>
                          <a:ea typeface="+mj-ea"/>
                        </a:rPr>
                        <a:t>Data)</a:t>
                      </a:r>
                      <a:endParaRPr 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517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제조업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자동차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석유화학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IT, AI,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빅데이터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바이오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로봇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IoT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366249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주요기술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증기기관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전기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컨베이어벨트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대량생산 시스템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인공지능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(AI),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클라우드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블록체인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770935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자본구조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물리적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공장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설비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지식 자본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데이터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알고리즘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중심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01758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생산방식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대량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Mass Production)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맞춤형 생산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300" dirty="0">
                          <a:latin typeface="+mj-ea"/>
                          <a:ea typeface="+mj-ea"/>
                        </a:rPr>
                        <a:t>Customization &amp; Automation)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279143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노동형태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단순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기계 조작 중심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창의적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지식 기반 노동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자동화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협업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697277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경쟁전략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규모의 경제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규모가 클수록 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속도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유연성 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빠른 혁신과 적응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601186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핵심기업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포드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(Ford), GE, GM,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철강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·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석유 기업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구글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(Google),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테슬라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애플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아마존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 err="1">
                          <a:latin typeface="+mj-ea"/>
                          <a:ea typeface="+mj-ea"/>
                        </a:rPr>
                        <a:t>바이두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909571"/>
                  </a:ext>
                </a:extLst>
              </a:tr>
              <a:tr h="454617">
                <a:tc>
                  <a:txBody>
                    <a:bodyPr/>
                    <a:lstStyle/>
                    <a:p>
                      <a:r>
                        <a:rPr lang="ko-KR" altLang="en-US" sz="1300" b="1" dirty="0">
                          <a:latin typeface="+mj-ea"/>
                          <a:ea typeface="+mj-ea"/>
                        </a:rPr>
                        <a:t>경쟁방식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비용 절감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생산량 증가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플랫폼 경쟁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네트워크 효과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 AI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혁신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6661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27BB770-609D-11FD-018E-BCB881E29865}"/>
              </a:ext>
            </a:extLst>
          </p:cNvPr>
          <p:cNvSpPr/>
          <p:nvPr/>
        </p:nvSpPr>
        <p:spPr>
          <a:xfrm>
            <a:off x="837397" y="1489731"/>
            <a:ext cx="8701238" cy="47089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D4F7A1-F264-3E97-78ED-BFBDE0BD0F3D}"/>
              </a:ext>
            </a:extLst>
          </p:cNvPr>
          <p:cNvCxnSpPr/>
          <p:nvPr/>
        </p:nvCxnSpPr>
        <p:spPr>
          <a:xfrm>
            <a:off x="5573027" y="1515035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89457F-5327-05C9-7513-8930A4EA3E23}"/>
              </a:ext>
            </a:extLst>
          </p:cNvPr>
          <p:cNvCxnSpPr/>
          <p:nvPr/>
        </p:nvCxnSpPr>
        <p:spPr>
          <a:xfrm>
            <a:off x="1904190" y="1513432"/>
            <a:ext cx="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9D64C6-A747-E751-9A72-308E370B4DED}"/>
              </a:ext>
            </a:extLst>
          </p:cNvPr>
          <p:cNvCxnSpPr/>
          <p:nvPr/>
        </p:nvCxnSpPr>
        <p:spPr>
          <a:xfrm>
            <a:off x="837397" y="1973179"/>
            <a:ext cx="87012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A3C05431-1B39-62AD-23DF-05B0AD57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56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CB15-FE7A-6B7B-8955-C3116D238061}"/>
              </a:ext>
            </a:extLst>
          </p:cNvPr>
          <p:cNvSpPr txBox="1"/>
          <p:nvPr/>
        </p:nvSpPr>
        <p:spPr>
          <a:xfrm>
            <a:off x="2059574" y="233938"/>
            <a:ext cx="2072619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Industrial Progress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137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F862-7D5E-4FF3-4683-C1912AD5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48B4F6D-F596-1414-A7C2-5A7F76344234}"/>
              </a:ext>
            </a:extLst>
          </p:cNvPr>
          <p:cNvSpPr/>
          <p:nvPr/>
        </p:nvSpPr>
        <p:spPr>
          <a:xfrm>
            <a:off x="6957618" y="2029285"/>
            <a:ext cx="2282636" cy="3485989"/>
          </a:xfrm>
          <a:prstGeom prst="roundRect">
            <a:avLst>
              <a:gd name="adj" fmla="val 430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3C37C55-F70D-7DDE-58B6-9F1339A72617}"/>
              </a:ext>
            </a:extLst>
          </p:cNvPr>
          <p:cNvSpPr/>
          <p:nvPr/>
        </p:nvSpPr>
        <p:spPr>
          <a:xfrm>
            <a:off x="4031398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3C7CDA-73CF-6E54-1465-39CC3AE2D34D}"/>
              </a:ext>
            </a:extLst>
          </p:cNvPr>
          <p:cNvSpPr/>
          <p:nvPr/>
        </p:nvSpPr>
        <p:spPr>
          <a:xfrm>
            <a:off x="862051" y="267536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ACAC2D-B634-2DA7-6AF2-7C1A363A3DBC}"/>
              </a:ext>
            </a:extLst>
          </p:cNvPr>
          <p:cNvSpPr/>
          <p:nvPr/>
        </p:nvSpPr>
        <p:spPr>
          <a:xfrm>
            <a:off x="4025996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0229AD9-0E53-DAD7-39C0-4F77B9EA03D3}"/>
              </a:ext>
            </a:extLst>
          </p:cNvPr>
          <p:cNvSpPr/>
          <p:nvPr/>
        </p:nvSpPr>
        <p:spPr>
          <a:xfrm>
            <a:off x="856649" y="3359952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FD698C1-ABD3-7F3E-8729-887253920510}"/>
              </a:ext>
            </a:extLst>
          </p:cNvPr>
          <p:cNvSpPr/>
          <p:nvPr/>
        </p:nvSpPr>
        <p:spPr>
          <a:xfrm>
            <a:off x="4025996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84CE01B-E30B-2C30-B233-DEC4BC7F011E}"/>
              </a:ext>
            </a:extLst>
          </p:cNvPr>
          <p:cNvSpPr/>
          <p:nvPr/>
        </p:nvSpPr>
        <p:spPr>
          <a:xfrm>
            <a:off x="856649" y="3983590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D471DB0-F695-1FF0-862D-F2C254B1D1DF}"/>
              </a:ext>
            </a:extLst>
          </p:cNvPr>
          <p:cNvSpPr/>
          <p:nvPr/>
        </p:nvSpPr>
        <p:spPr>
          <a:xfrm>
            <a:off x="4025996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0802695-EF09-1B8B-7E38-4DDA57DD6D9B}"/>
              </a:ext>
            </a:extLst>
          </p:cNvPr>
          <p:cNvSpPr/>
          <p:nvPr/>
        </p:nvSpPr>
        <p:spPr>
          <a:xfrm>
            <a:off x="856649" y="461666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BD71B1-08A1-8FDC-4A40-8E259E3EC82D}"/>
              </a:ext>
            </a:extLst>
          </p:cNvPr>
          <p:cNvSpPr/>
          <p:nvPr/>
        </p:nvSpPr>
        <p:spPr>
          <a:xfrm>
            <a:off x="4025996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D7DB89C-3CBE-4B8A-8CC9-B54F045D5D5C}"/>
              </a:ext>
            </a:extLst>
          </p:cNvPr>
          <p:cNvSpPr/>
          <p:nvPr/>
        </p:nvSpPr>
        <p:spPr>
          <a:xfrm>
            <a:off x="856649" y="2029285"/>
            <a:ext cx="2646947" cy="53468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BAC35-3B96-A56D-0940-3986FE95A37D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A960-B1E4-0EB5-1638-B60F58B3CB7B}"/>
              </a:ext>
            </a:extLst>
          </p:cNvPr>
          <p:cNvSpPr txBox="1"/>
          <p:nvPr/>
        </p:nvSpPr>
        <p:spPr>
          <a:xfrm>
            <a:off x="1347304" y="1636293"/>
            <a:ext cx="1470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Fast Follower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544B4-DD33-1528-5AD6-E5E2AF06C208}"/>
              </a:ext>
            </a:extLst>
          </p:cNvPr>
          <p:cNvSpPr txBox="1"/>
          <p:nvPr/>
        </p:nvSpPr>
        <p:spPr>
          <a:xfrm>
            <a:off x="4720825" y="1636293"/>
            <a:ext cx="1299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First Mover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057E45-C255-6BE1-47BD-9EAF7B3F65AF}"/>
              </a:ext>
            </a:extLst>
          </p:cNvPr>
          <p:cNvSpPr txBox="1"/>
          <p:nvPr/>
        </p:nvSpPr>
        <p:spPr>
          <a:xfrm>
            <a:off x="1197707" y="2154413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Owner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평생직장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9783D-FB80-AC2C-F313-872DB9810499}"/>
              </a:ext>
            </a:extLst>
          </p:cNvPr>
          <p:cNvSpPr txBox="1"/>
          <p:nvPr/>
        </p:nvSpPr>
        <p:spPr>
          <a:xfrm>
            <a:off x="4192391" y="2029285"/>
            <a:ext cx="2227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주주경영</a:t>
            </a:r>
            <a:endParaRPr lang="en-US" altLang="ko-KR" sz="1400" dirty="0"/>
          </a:p>
          <a:p>
            <a:pPr algn="ctr"/>
            <a:r>
              <a:rPr lang="en-US" altLang="ko-KR" sz="1400" dirty="0"/>
              <a:t>Career Nomad, Gig Worker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49853-1B33-6B9A-9684-A2ECCC6F523B}"/>
              </a:ext>
            </a:extLst>
          </p:cNvPr>
          <p:cNvSpPr txBox="1"/>
          <p:nvPr/>
        </p:nvSpPr>
        <p:spPr>
          <a:xfrm>
            <a:off x="1096730" y="2780055"/>
            <a:ext cx="21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∑</a:t>
            </a:r>
            <a:r>
              <a:rPr lang="en-US" altLang="ko-KR" sz="1400" dirty="0"/>
              <a:t>(</a:t>
            </a:r>
            <a:r>
              <a:rPr lang="ko-KR" altLang="en-US" sz="1400" dirty="0"/>
              <a:t>직원 능력</a:t>
            </a:r>
            <a:r>
              <a:rPr lang="en-US" altLang="ko-KR" sz="1400" dirty="0"/>
              <a:t>) </a:t>
            </a:r>
            <a:r>
              <a:rPr lang="en-US" altLang="ko-KR" sz="1600" dirty="0"/>
              <a:t>≈</a:t>
            </a:r>
            <a:r>
              <a:rPr lang="en-US" altLang="ko-KR" sz="1400" dirty="0"/>
              <a:t> </a:t>
            </a:r>
            <a:r>
              <a:rPr lang="ko-KR" altLang="en-US" sz="1400" dirty="0"/>
              <a:t>회사능력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402FC-4670-C35B-EEA0-88B6AC07EA45}"/>
              </a:ext>
            </a:extLst>
          </p:cNvPr>
          <p:cNvSpPr txBox="1"/>
          <p:nvPr/>
        </p:nvSpPr>
        <p:spPr>
          <a:xfrm>
            <a:off x="4649031" y="280893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직원과 회사 구분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F2629-14F8-A1C5-6887-EB4160184B5E}"/>
              </a:ext>
            </a:extLst>
          </p:cNvPr>
          <p:cNvSpPr txBox="1"/>
          <p:nvPr/>
        </p:nvSpPr>
        <p:spPr>
          <a:xfrm>
            <a:off x="1196037" y="4106553"/>
            <a:ext cx="183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빠른 실행</a:t>
            </a:r>
            <a:r>
              <a:rPr lang="en-US" altLang="ko-KR" sz="1400" dirty="0"/>
              <a:t>(Execution)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D58EE-BED0-D7F9-1EF1-6738E128D556}"/>
              </a:ext>
            </a:extLst>
          </p:cNvPr>
          <p:cNvSpPr txBox="1"/>
          <p:nvPr/>
        </p:nvSpPr>
        <p:spPr>
          <a:xfrm>
            <a:off x="4112498" y="4095779"/>
            <a:ext cx="256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전략</a:t>
            </a:r>
            <a:r>
              <a:rPr lang="en-US" altLang="ko-KR" sz="1400" dirty="0"/>
              <a:t>, </a:t>
            </a:r>
            <a:r>
              <a:rPr lang="ko-KR" altLang="en-US" sz="1400" dirty="0"/>
              <a:t>기획 </a:t>
            </a:r>
            <a:r>
              <a:rPr lang="en-US" altLang="ko-KR" sz="1400" dirty="0"/>
              <a:t>(Strategy/Planning)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A2C95-F1D6-D11A-201F-57EC03952AE5}"/>
              </a:ext>
            </a:extLst>
          </p:cNvPr>
          <p:cNvSpPr txBox="1"/>
          <p:nvPr/>
        </p:nvSpPr>
        <p:spPr>
          <a:xfrm>
            <a:off x="1016118" y="3376877"/>
            <a:ext cx="219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근면</a:t>
            </a:r>
            <a:r>
              <a:rPr lang="en-US" altLang="ko-KR" sz="1400" dirty="0"/>
              <a:t> </a:t>
            </a:r>
            <a:r>
              <a:rPr lang="ko-KR" altLang="en-US" sz="1400" dirty="0"/>
              <a:t>성실</a:t>
            </a:r>
            <a:endParaRPr lang="en-US" altLang="ko-KR" sz="1400" dirty="0"/>
          </a:p>
          <a:p>
            <a:pPr algn="ctr"/>
            <a:r>
              <a:rPr lang="ko-KR" altLang="en-US" sz="1400" dirty="0"/>
              <a:t>규모의 경제</a:t>
            </a:r>
            <a:r>
              <a:rPr lang="en-US" altLang="ko-KR" sz="1400" dirty="0"/>
              <a:t>(</a:t>
            </a:r>
            <a:r>
              <a:rPr lang="ko-KR" altLang="en-US" sz="1400" dirty="0"/>
              <a:t>제한적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EC7E7-0DAB-1EBA-D1C1-A04C0F06E6DC}"/>
              </a:ext>
            </a:extLst>
          </p:cNvPr>
          <p:cNvSpPr txBox="1"/>
          <p:nvPr/>
        </p:nvSpPr>
        <p:spPr>
          <a:xfrm>
            <a:off x="4380149" y="337687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창의 혁신</a:t>
            </a:r>
            <a:endParaRPr lang="en-US" altLang="ko-KR" sz="1400" dirty="0"/>
          </a:p>
          <a:p>
            <a:pPr algn="ctr"/>
            <a:r>
              <a:rPr lang="ko-KR" altLang="en-US" sz="1400" dirty="0"/>
              <a:t>빠른 변화</a:t>
            </a:r>
            <a:r>
              <a:rPr lang="en-US" altLang="ko-KR" sz="1400" dirty="0"/>
              <a:t>(</a:t>
            </a:r>
            <a:r>
              <a:rPr lang="ko-KR" altLang="en-US" sz="1400" dirty="0"/>
              <a:t>무한 경쟁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B72FCF-4B11-5ABA-78D0-4465D485833D}"/>
              </a:ext>
            </a:extLst>
          </p:cNvPr>
          <p:cNvSpPr txBox="1"/>
          <p:nvPr/>
        </p:nvSpPr>
        <p:spPr>
          <a:xfrm>
            <a:off x="4632751" y="4721617"/>
            <a:ext cx="1462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Open Innovation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556E7-C767-09CB-B729-D808B65F2786}"/>
              </a:ext>
            </a:extLst>
          </p:cNvPr>
          <p:cNvSpPr txBox="1"/>
          <p:nvPr/>
        </p:nvSpPr>
        <p:spPr>
          <a:xfrm>
            <a:off x="1484994" y="4715183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In</a:t>
            </a:r>
            <a:r>
              <a:rPr lang="ko-KR" altLang="en-US" sz="1400" dirty="0"/>
              <a:t> </a:t>
            </a:r>
            <a:r>
              <a:rPr lang="en-US" altLang="ko-KR" sz="1400" dirty="0"/>
              <a:t>House</a:t>
            </a:r>
            <a:r>
              <a:rPr lang="ko-KR" altLang="en-US" sz="1400" dirty="0"/>
              <a:t> </a:t>
            </a:r>
            <a:r>
              <a:rPr lang="en-US" altLang="ko-KR" sz="1400" dirty="0"/>
              <a:t>R&amp;D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EFF6B-A8FA-BCEE-5C0B-D03BF0DFA6AA}"/>
              </a:ext>
            </a:extLst>
          </p:cNvPr>
          <p:cNvSpPr txBox="1"/>
          <p:nvPr/>
        </p:nvSpPr>
        <p:spPr>
          <a:xfrm>
            <a:off x="7162842" y="2368013"/>
            <a:ext cx="18231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Management Fashion</a:t>
            </a:r>
          </a:p>
          <a:p>
            <a:pPr algn="ctr"/>
            <a:r>
              <a:rPr lang="en-US" altLang="ko-KR" sz="1200" dirty="0"/>
              <a:t>(ISO,</a:t>
            </a:r>
            <a:r>
              <a:rPr lang="ko-KR" altLang="en-US" sz="1200" dirty="0"/>
              <a:t> </a:t>
            </a:r>
            <a:r>
              <a:rPr lang="en-US" altLang="ko-KR" sz="1200" dirty="0"/>
              <a:t>6</a:t>
            </a:r>
            <a:r>
              <a:rPr lang="ko-KR" altLang="en-US" sz="1200" dirty="0"/>
              <a:t>시그마</a:t>
            </a:r>
            <a:r>
              <a:rPr lang="en-US" altLang="ko-KR" sz="1200" dirty="0"/>
              <a:t>, OKR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0F52B-2C00-E396-7C3F-BE54C60DBD61}"/>
              </a:ext>
            </a:extLst>
          </p:cNvPr>
          <p:cNvSpPr txBox="1"/>
          <p:nvPr/>
        </p:nvSpPr>
        <p:spPr>
          <a:xfrm>
            <a:off x="7395130" y="3137527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Agent Dilemma</a:t>
            </a:r>
          </a:p>
          <a:p>
            <a:pPr algn="ctr"/>
            <a:r>
              <a:rPr lang="en-US" altLang="ko-KR" sz="1400" dirty="0"/>
              <a:t>(BSC,</a:t>
            </a:r>
            <a:r>
              <a:rPr lang="ko-KR" altLang="en-US" sz="1400" dirty="0"/>
              <a:t> </a:t>
            </a:r>
            <a:r>
              <a:rPr lang="en-US" altLang="ko-KR" sz="1400" dirty="0"/>
              <a:t>KPI)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F58D1-1DF3-F937-6420-272409BF1FE5}"/>
              </a:ext>
            </a:extLst>
          </p:cNvPr>
          <p:cNvSpPr txBox="1"/>
          <p:nvPr/>
        </p:nvSpPr>
        <p:spPr>
          <a:xfrm>
            <a:off x="7424499" y="3791541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R&amp;D </a:t>
            </a:r>
            <a:r>
              <a:rPr lang="ko-KR" altLang="en-US" sz="1400" dirty="0"/>
              <a:t>분야</a:t>
            </a:r>
            <a:endParaRPr lang="en-US" altLang="ko-KR" sz="1400" dirty="0"/>
          </a:p>
          <a:p>
            <a:pPr algn="ctr"/>
            <a:r>
              <a:rPr lang="en-US" altLang="ko-KR" sz="1400" dirty="0"/>
              <a:t>(Profit</a:t>
            </a:r>
            <a:r>
              <a:rPr lang="ko-KR" altLang="en-US" sz="1400" dirty="0"/>
              <a:t> </a:t>
            </a:r>
            <a:r>
              <a:rPr lang="en-US" altLang="ko-KR" sz="1400" dirty="0"/>
              <a:t>Center)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275BC-34C7-8BDC-D154-44B29241A113}"/>
              </a:ext>
            </a:extLst>
          </p:cNvPr>
          <p:cNvSpPr txBox="1"/>
          <p:nvPr/>
        </p:nvSpPr>
        <p:spPr>
          <a:xfrm>
            <a:off x="2071594" y="595713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Where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FC98AA-560C-6F3C-ADB7-853115D877BF}"/>
              </a:ext>
            </a:extLst>
          </p:cNvPr>
          <p:cNvSpPr txBox="1"/>
          <p:nvPr/>
        </p:nvSpPr>
        <p:spPr>
          <a:xfrm>
            <a:off x="4088817" y="5957135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What &amp; Why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DC2CF-C4EB-80AC-36AC-6ED01C8442A5}"/>
              </a:ext>
            </a:extLst>
          </p:cNvPr>
          <p:cNvSpPr txBox="1"/>
          <p:nvPr/>
        </p:nvSpPr>
        <p:spPr>
          <a:xfrm>
            <a:off x="6957617" y="595713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j-ea"/>
                <a:ea typeface="+mj-ea"/>
              </a:rPr>
              <a:t>How</a:t>
            </a:r>
            <a:endParaRPr lang="ko-KR" altLang="en-US" b="1" dirty="0"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DA8F17D-3C83-3104-4687-A2587C3F8D10}"/>
              </a:ext>
            </a:extLst>
          </p:cNvPr>
          <p:cNvCxnSpPr/>
          <p:nvPr/>
        </p:nvCxnSpPr>
        <p:spPr>
          <a:xfrm>
            <a:off x="1751798" y="536127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1C0C914-07C8-15B9-343E-CA4BC8AF71D8}"/>
              </a:ext>
            </a:extLst>
          </p:cNvPr>
          <p:cNvCxnSpPr/>
          <p:nvPr/>
        </p:nvCxnSpPr>
        <p:spPr>
          <a:xfrm>
            <a:off x="4960309" y="5380522"/>
            <a:ext cx="76039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E8D5A6-1FCF-3C12-3F10-B89B88CD79C4}"/>
              </a:ext>
            </a:extLst>
          </p:cNvPr>
          <p:cNvSpPr txBox="1"/>
          <p:nvPr/>
        </p:nvSpPr>
        <p:spPr>
          <a:xfrm>
            <a:off x="965824" y="980703"/>
            <a:ext cx="8088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ko-KR" altLang="en-US" sz="1600" b="1" dirty="0">
                <a:latin typeface="+mj-ea"/>
                <a:ea typeface="+mj-ea"/>
              </a:rPr>
              <a:t>기업 차원에서 기술경영</a:t>
            </a:r>
            <a:r>
              <a:rPr lang="en-US" altLang="ko-KR" sz="1600" b="1" dirty="0">
                <a:latin typeface="+mj-ea"/>
                <a:ea typeface="+mj-ea"/>
              </a:rPr>
              <a:t>(MOT) </a:t>
            </a:r>
            <a:r>
              <a:rPr lang="ko-KR" altLang="en-US" sz="1600" b="1" dirty="0">
                <a:latin typeface="+mj-ea"/>
                <a:ea typeface="+mj-ea"/>
              </a:rPr>
              <a:t>시스템을 구축 및 운영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측면에서 환경변화에 대한 이해 </a:t>
            </a:r>
            <a:endParaRPr lang="ko-KR" altLang="en-US" sz="1600" b="1" i="0" u="none" strike="noStrike" dirty="0"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3" name="슬라이드 번호 개체 틀 2">
            <a:extLst>
              <a:ext uri="{FF2B5EF4-FFF2-40B4-BE49-F238E27FC236}">
                <a16:creationId xmlns:a16="http://schemas.microsoft.com/office/drawing/2014/main" id="{B9F71A52-E5CC-8265-BAAE-D1987948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57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739F-D142-8382-ED99-E6D04B28EA48}"/>
              </a:ext>
            </a:extLst>
          </p:cNvPr>
          <p:cNvSpPr txBox="1"/>
          <p:nvPr/>
        </p:nvSpPr>
        <p:spPr>
          <a:xfrm>
            <a:off x="2059574" y="233938"/>
            <a:ext cx="1838708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Business Culture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6425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DF63E7-22E8-7796-75DC-C360A7DA8D02}"/>
              </a:ext>
            </a:extLst>
          </p:cNvPr>
          <p:cNvSpPr/>
          <p:nvPr/>
        </p:nvSpPr>
        <p:spPr>
          <a:xfrm>
            <a:off x="1577814" y="1503315"/>
            <a:ext cx="7927354" cy="2435057"/>
          </a:xfrm>
          <a:prstGeom prst="roundRect">
            <a:avLst>
              <a:gd name="adj" fmla="val 898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BD09C-0111-ACBB-7F45-8DA653C7B1D5}"/>
              </a:ext>
            </a:extLst>
          </p:cNvPr>
          <p:cNvSpPr txBox="1"/>
          <p:nvPr/>
        </p:nvSpPr>
        <p:spPr>
          <a:xfrm>
            <a:off x="2196485" y="1734507"/>
            <a:ext cx="140615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M/B/T Intelligence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142F4-DC36-C16F-90CD-B77E0845B15E}"/>
              </a:ext>
            </a:extLst>
          </p:cNvPr>
          <p:cNvSpPr txBox="1"/>
          <p:nvPr/>
        </p:nvSpPr>
        <p:spPr>
          <a:xfrm>
            <a:off x="1749674" y="2466311"/>
            <a:ext cx="728084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Strategy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EECA2-35E7-1187-C510-80B0769D21B5}"/>
              </a:ext>
            </a:extLst>
          </p:cNvPr>
          <p:cNvSpPr txBox="1"/>
          <p:nvPr/>
        </p:nvSpPr>
        <p:spPr>
          <a:xfrm>
            <a:off x="2923592" y="2466311"/>
            <a:ext cx="9701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Project Plan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F49E-5C4E-9D6B-CF51-6C9C2003544B}"/>
              </a:ext>
            </a:extLst>
          </p:cNvPr>
          <p:cNvSpPr txBox="1"/>
          <p:nvPr/>
        </p:nvSpPr>
        <p:spPr>
          <a:xfrm>
            <a:off x="7770022" y="2086281"/>
            <a:ext cx="1551182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Repository(History, Knowledge, ..)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1163F-9F75-DCDD-1EEA-15AE20117B00}"/>
              </a:ext>
            </a:extLst>
          </p:cNvPr>
          <p:cNvSpPr txBox="1"/>
          <p:nvPr/>
        </p:nvSpPr>
        <p:spPr>
          <a:xfrm>
            <a:off x="7226797" y="4740388"/>
            <a:ext cx="1401346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CEO, CTO, C-Level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A6FEA-2EA4-4308-9631-8F48C5FD6486}"/>
              </a:ext>
            </a:extLst>
          </p:cNvPr>
          <p:cNvSpPr txBox="1"/>
          <p:nvPr/>
        </p:nvSpPr>
        <p:spPr>
          <a:xfrm>
            <a:off x="7271975" y="5053392"/>
            <a:ext cx="82907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Employee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CEFBA-5769-27F0-73FF-7506083950F5}"/>
              </a:ext>
            </a:extLst>
          </p:cNvPr>
          <p:cNvSpPr txBox="1"/>
          <p:nvPr/>
        </p:nvSpPr>
        <p:spPr>
          <a:xfrm>
            <a:off x="1562293" y="4888157"/>
            <a:ext cx="283443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Shareholder   ---&gt;    Board of Directors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E93C0-5EB4-B536-106D-15913E4443A8}"/>
              </a:ext>
            </a:extLst>
          </p:cNvPr>
          <p:cNvSpPr txBox="1"/>
          <p:nvPr/>
        </p:nvSpPr>
        <p:spPr>
          <a:xfrm>
            <a:off x="7780047" y="2581462"/>
            <a:ext cx="15411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Outsourcing Vendor List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8A04C-39EC-B2BF-3507-5B8A54894C75}"/>
              </a:ext>
            </a:extLst>
          </p:cNvPr>
          <p:cNvSpPr txBox="1"/>
          <p:nvPr/>
        </p:nvSpPr>
        <p:spPr>
          <a:xfrm>
            <a:off x="4703624" y="2213292"/>
            <a:ext cx="212910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latin typeface="+mj-ea"/>
                <a:ea typeface="+mj-ea"/>
              </a:rPr>
              <a:t>Execution(Action Plan/Actual)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F47AE-A0C8-0B1C-A05D-97378E227A4B}"/>
              </a:ext>
            </a:extLst>
          </p:cNvPr>
          <p:cNvSpPr txBox="1"/>
          <p:nvPr/>
        </p:nvSpPr>
        <p:spPr>
          <a:xfrm>
            <a:off x="5663075" y="2460505"/>
            <a:ext cx="110863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Insourcing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BCD5F-F75C-6827-8BF5-FA1055D6CA61}"/>
              </a:ext>
            </a:extLst>
          </p:cNvPr>
          <p:cNvSpPr txBox="1"/>
          <p:nvPr/>
        </p:nvSpPr>
        <p:spPr>
          <a:xfrm>
            <a:off x="5663076" y="2734653"/>
            <a:ext cx="123046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Outsourcing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60534-AF17-C53F-7A30-C211EEF1CE4B}"/>
              </a:ext>
            </a:extLst>
          </p:cNvPr>
          <p:cNvSpPr txBox="1"/>
          <p:nvPr/>
        </p:nvSpPr>
        <p:spPr>
          <a:xfrm>
            <a:off x="4776287" y="2610547"/>
            <a:ext cx="767198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38" dirty="0">
                <a:latin typeface="+mj-ea"/>
                <a:ea typeface="+mj-ea"/>
              </a:rPr>
              <a:t>M&amp;A</a:t>
            </a:r>
            <a:endParaRPr lang="ko-KR" altLang="en-US" sz="1138" dirty="0"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062A8-7B42-923D-A593-9999A15163EC}"/>
              </a:ext>
            </a:extLst>
          </p:cNvPr>
          <p:cNvSpPr txBox="1"/>
          <p:nvPr/>
        </p:nvSpPr>
        <p:spPr>
          <a:xfrm>
            <a:off x="3901841" y="3397518"/>
            <a:ext cx="269625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i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Policy, Process, Rule, Procedure</a:t>
            </a:r>
            <a:endParaRPr lang="ko-KR" altLang="en-US" sz="1300" b="1" i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9828-6679-CFF4-CF10-0E6F8856D238}"/>
              </a:ext>
            </a:extLst>
          </p:cNvPr>
          <p:cNvSpPr txBox="1"/>
          <p:nvPr/>
        </p:nvSpPr>
        <p:spPr>
          <a:xfrm>
            <a:off x="4415394" y="3762759"/>
            <a:ext cx="1661032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>
                <a:latin typeface="+mj-ea"/>
                <a:ea typeface="+mj-ea"/>
              </a:rPr>
              <a:t>Role &amp; Responsibility</a:t>
            </a: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(Evaluation &amp; Reward)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2063D-8B92-8D4C-C5A5-671A132C2D25}"/>
              </a:ext>
            </a:extLst>
          </p:cNvPr>
          <p:cNvSpPr/>
          <p:nvPr/>
        </p:nvSpPr>
        <p:spPr>
          <a:xfrm>
            <a:off x="1675353" y="2426511"/>
            <a:ext cx="2339858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3C4FDBA-88CC-F4B9-6B91-59AC417A1D5A}"/>
              </a:ext>
            </a:extLst>
          </p:cNvPr>
          <p:cNvSpPr/>
          <p:nvPr/>
        </p:nvSpPr>
        <p:spPr>
          <a:xfrm>
            <a:off x="4571359" y="2175719"/>
            <a:ext cx="2642451" cy="83400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1417D5A-BEFB-98D6-91E2-DF95FA9BF558}"/>
              </a:ext>
            </a:extLst>
          </p:cNvPr>
          <p:cNvSpPr/>
          <p:nvPr/>
        </p:nvSpPr>
        <p:spPr>
          <a:xfrm>
            <a:off x="7706147" y="1999536"/>
            <a:ext cx="1685041" cy="1275608"/>
          </a:xfrm>
          <a:prstGeom prst="roundRect">
            <a:avLst>
              <a:gd name="adj" fmla="val 10876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FE29665-2B5B-44DC-0FE1-C11A4702B60C}"/>
              </a:ext>
            </a:extLst>
          </p:cNvPr>
          <p:cNvSpPr/>
          <p:nvPr/>
        </p:nvSpPr>
        <p:spPr>
          <a:xfrm>
            <a:off x="2147304" y="1729844"/>
            <a:ext cx="1455335" cy="31891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BC92D035-9A56-BE2E-FBC4-B70B2D71EE9D}"/>
              </a:ext>
            </a:extLst>
          </p:cNvPr>
          <p:cNvSpPr/>
          <p:nvPr/>
        </p:nvSpPr>
        <p:spPr>
          <a:xfrm>
            <a:off x="7333400" y="2488855"/>
            <a:ext cx="311511" cy="185214"/>
          </a:xfrm>
          <a:prstGeom prst="leftRightArrow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4E3D6D-9C5B-A3FA-D565-92B4294385C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477758" y="2600034"/>
            <a:ext cx="4458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16C5AE-6513-A56C-2297-AE5288A4DEE4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 flipV="1">
            <a:off x="3893729" y="2592724"/>
            <a:ext cx="677630" cy="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4667B-5260-004D-1FD8-9421E691E1B7}"/>
              </a:ext>
            </a:extLst>
          </p:cNvPr>
          <p:cNvSpPr/>
          <p:nvPr/>
        </p:nvSpPr>
        <p:spPr>
          <a:xfrm>
            <a:off x="2683630" y="2189195"/>
            <a:ext cx="372425" cy="9681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38">
              <a:latin typeface="+mj-ea"/>
              <a:ea typeface="+mj-ea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05E17CD-25C9-F153-9FCF-08D990503401}"/>
              </a:ext>
            </a:extLst>
          </p:cNvPr>
          <p:cNvCxnSpPr>
            <a:cxnSpLocks/>
            <a:stCxn id="33" idx="2"/>
            <a:endCxn id="3" idx="2"/>
          </p:cNvCxnSpPr>
          <p:nvPr/>
        </p:nvCxnSpPr>
        <p:spPr>
          <a:xfrm rot="5400000" flipH="1">
            <a:off x="4236780" y="1353924"/>
            <a:ext cx="264307" cy="3047303"/>
          </a:xfrm>
          <a:prstGeom prst="bentConnector3">
            <a:avLst>
              <a:gd name="adj1" fmla="val -864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7AC5A-2C72-D3AB-30AD-5310EBDF6BDB}"/>
              </a:ext>
            </a:extLst>
          </p:cNvPr>
          <p:cNvCxnSpPr/>
          <p:nvPr/>
        </p:nvCxnSpPr>
        <p:spPr>
          <a:xfrm>
            <a:off x="8308724" y="3139664"/>
            <a:ext cx="42296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DC84C0-654F-9E0D-0519-37D0ACBB3865}"/>
              </a:ext>
            </a:extLst>
          </p:cNvPr>
          <p:cNvSpPr txBox="1"/>
          <p:nvPr/>
        </p:nvSpPr>
        <p:spPr>
          <a:xfrm>
            <a:off x="4847404" y="4888157"/>
            <a:ext cx="797013" cy="26744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i="1" dirty="0">
                <a:latin typeface="+mj-ea"/>
                <a:ea typeface="+mj-ea"/>
              </a:rPr>
              <a:t>Contract 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15E4CBD2-84C5-F9C4-85CE-5800877CAFDD}"/>
              </a:ext>
            </a:extLst>
          </p:cNvPr>
          <p:cNvSpPr/>
          <p:nvPr/>
        </p:nvSpPr>
        <p:spPr>
          <a:xfrm>
            <a:off x="1210166" y="4733816"/>
            <a:ext cx="227747" cy="544967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3" name="왼쪽 중괄호 62">
            <a:extLst>
              <a:ext uri="{FF2B5EF4-FFF2-40B4-BE49-F238E27FC236}">
                <a16:creationId xmlns:a16="http://schemas.microsoft.com/office/drawing/2014/main" id="{8DFF49CA-8A18-76AE-FD46-C3942201D6CD}"/>
              </a:ext>
            </a:extLst>
          </p:cNvPr>
          <p:cNvSpPr/>
          <p:nvPr/>
        </p:nvSpPr>
        <p:spPr>
          <a:xfrm>
            <a:off x="1262950" y="1490232"/>
            <a:ext cx="171217" cy="243505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EFAFA-CAF4-40BF-EA08-CE625FF0B3DD}"/>
              </a:ext>
            </a:extLst>
          </p:cNvPr>
          <p:cNvSpPr txBox="1"/>
          <p:nvPr/>
        </p:nvSpPr>
        <p:spPr>
          <a:xfrm>
            <a:off x="178596" y="2472087"/>
            <a:ext cx="984565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법인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Sustainable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7A7845-DA43-F16E-8F98-A231BD59EA0F}"/>
              </a:ext>
            </a:extLst>
          </p:cNvPr>
          <p:cNvSpPr txBox="1"/>
          <p:nvPr/>
        </p:nvSpPr>
        <p:spPr>
          <a:xfrm>
            <a:off x="224079" y="4777899"/>
            <a:ext cx="1027846" cy="4425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i="1" dirty="0">
                <a:latin typeface="+mj-ea"/>
                <a:ea typeface="+mj-ea"/>
              </a:rPr>
              <a:t>개인</a:t>
            </a:r>
            <a:endParaRPr lang="en-US" altLang="ko-KR" sz="1138" i="1" dirty="0">
              <a:latin typeface="+mj-ea"/>
              <a:ea typeface="+mj-ea"/>
            </a:endParaRPr>
          </a:p>
          <a:p>
            <a:pPr algn="ctr"/>
            <a:r>
              <a:rPr lang="en-US" altLang="ko-KR" sz="1138" i="1" dirty="0">
                <a:latin typeface="+mj-ea"/>
                <a:ea typeface="+mj-ea"/>
              </a:rPr>
              <a:t> Replaceable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DAF1732-3E7F-9A46-3ED7-B7C8EFD0B92B}"/>
              </a:ext>
            </a:extLst>
          </p:cNvPr>
          <p:cNvCxnSpPr>
            <a:stCxn id="20" idx="3"/>
            <a:endCxn id="61" idx="1"/>
          </p:cNvCxnSpPr>
          <p:nvPr/>
        </p:nvCxnSpPr>
        <p:spPr>
          <a:xfrm>
            <a:off x="4396723" y="5021880"/>
            <a:ext cx="450681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A0B94D-7348-23CD-96E8-83FEE30B2B0B}"/>
              </a:ext>
            </a:extLst>
          </p:cNvPr>
          <p:cNvCxnSpPr>
            <a:stCxn id="61" idx="3"/>
            <a:endCxn id="18" idx="1"/>
          </p:cNvCxnSpPr>
          <p:nvPr/>
        </p:nvCxnSpPr>
        <p:spPr>
          <a:xfrm flipV="1">
            <a:off x="5644417" y="4874111"/>
            <a:ext cx="1582380" cy="1477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BC28588-19DE-4575-69F9-F86D13CAA55C}"/>
              </a:ext>
            </a:extLst>
          </p:cNvPr>
          <p:cNvCxnSpPr>
            <a:stCxn id="61" idx="3"/>
            <a:endCxn id="19" idx="1"/>
          </p:cNvCxnSpPr>
          <p:nvPr/>
        </p:nvCxnSpPr>
        <p:spPr>
          <a:xfrm>
            <a:off x="5644417" y="5021880"/>
            <a:ext cx="1627558" cy="16523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5F174E9-202E-7CF7-0BFB-00F80202E1AF}"/>
              </a:ext>
            </a:extLst>
          </p:cNvPr>
          <p:cNvCxnSpPr>
            <a:stCxn id="61" idx="0"/>
            <a:endCxn id="29" idx="2"/>
          </p:cNvCxnSpPr>
          <p:nvPr/>
        </p:nvCxnSpPr>
        <p:spPr>
          <a:xfrm flipH="1" flipV="1">
            <a:off x="5245910" y="4205316"/>
            <a:ext cx="1" cy="68284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E8755-7551-DC2D-6BEB-D3C4C63140EC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4141C070-8F1C-77E0-E2BF-4B610980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58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7F3AE-9539-BCBE-A98A-980762D48223}"/>
              </a:ext>
            </a:extLst>
          </p:cNvPr>
          <p:cNvSpPr txBox="1"/>
          <p:nvPr/>
        </p:nvSpPr>
        <p:spPr>
          <a:xfrm>
            <a:off x="2059574" y="233938"/>
            <a:ext cx="2004075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Sustainable Object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09936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BCEF0-154A-895E-FE30-A81FBC9E81F1}"/>
              </a:ext>
            </a:extLst>
          </p:cNvPr>
          <p:cNvSpPr/>
          <p:nvPr/>
        </p:nvSpPr>
        <p:spPr>
          <a:xfrm>
            <a:off x="3117622" y="1721752"/>
            <a:ext cx="5700288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FF3A7A-8605-40B9-BA85-65FA664C4704}"/>
              </a:ext>
            </a:extLst>
          </p:cNvPr>
          <p:cNvSpPr/>
          <p:nvPr/>
        </p:nvSpPr>
        <p:spPr>
          <a:xfrm>
            <a:off x="396927" y="1721752"/>
            <a:ext cx="1712304" cy="32426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21CE0D7-510C-4AFB-8D91-E8B155431912}"/>
              </a:ext>
            </a:extLst>
          </p:cNvPr>
          <p:cNvSpPr/>
          <p:nvPr/>
        </p:nvSpPr>
        <p:spPr>
          <a:xfrm>
            <a:off x="3117623" y="3008597"/>
            <a:ext cx="4005432" cy="559425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C6C08-3B2F-499D-8EBB-D7E0182F1CDD}"/>
              </a:ext>
            </a:extLst>
          </p:cNvPr>
          <p:cNvSpPr txBox="1"/>
          <p:nvPr/>
        </p:nvSpPr>
        <p:spPr>
          <a:xfrm>
            <a:off x="928097" y="992707"/>
            <a:ext cx="6313973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Project – Strategy, Technology Roadmap, Product Roadmap, Program, Project</a:t>
            </a:r>
            <a:endParaRPr lang="ko-KR" altLang="en-US" sz="146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3C9AC-6953-4E35-9307-7315376D57AD}"/>
              </a:ext>
            </a:extLst>
          </p:cNvPr>
          <p:cNvSpPr txBox="1"/>
          <p:nvPr/>
        </p:nvSpPr>
        <p:spPr>
          <a:xfrm>
            <a:off x="3349461" y="2200431"/>
            <a:ext cx="3541227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Technology/Market/Business Intelligence</a:t>
            </a:r>
            <a:endParaRPr lang="ko-KR" altLang="en-US" sz="1463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C2112-065D-4339-9E66-A221E5D972B8}"/>
              </a:ext>
            </a:extLst>
          </p:cNvPr>
          <p:cNvSpPr txBox="1"/>
          <p:nvPr/>
        </p:nvSpPr>
        <p:spPr>
          <a:xfrm>
            <a:off x="3910149" y="3042310"/>
            <a:ext cx="2343270" cy="51751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Alive Strategy/Project Plan</a:t>
            </a:r>
          </a:p>
          <a:p>
            <a:pPr algn="ctr"/>
            <a:r>
              <a:rPr lang="en-US" altLang="ko-KR" sz="1300" b="1" i="1" dirty="0"/>
              <a:t>(Decision Making)</a:t>
            </a:r>
            <a:endParaRPr lang="ko-KR" altLang="en-US" sz="1300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BE2AB-310B-487F-AB3E-2399567AAD43}"/>
              </a:ext>
            </a:extLst>
          </p:cNvPr>
          <p:cNvSpPr txBox="1"/>
          <p:nvPr/>
        </p:nvSpPr>
        <p:spPr>
          <a:xfrm>
            <a:off x="4497851" y="4133963"/>
            <a:ext cx="97885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63" dirty="0"/>
              <a:t>Execution</a:t>
            </a:r>
            <a:endParaRPr lang="ko-KR" altLang="en-US" sz="1463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4E2BD-C81F-4C32-8A0D-18ECA01F429C}"/>
              </a:ext>
            </a:extLst>
          </p:cNvPr>
          <p:cNvSpPr txBox="1"/>
          <p:nvPr/>
        </p:nvSpPr>
        <p:spPr>
          <a:xfrm>
            <a:off x="3494409" y="4689886"/>
            <a:ext cx="41493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M&amp;A</a:t>
            </a:r>
            <a:endParaRPr lang="ko-KR" alt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8F2B9-9436-412E-98A7-B3C0F5692700}"/>
              </a:ext>
            </a:extLst>
          </p:cNvPr>
          <p:cNvSpPr txBox="1"/>
          <p:nvPr/>
        </p:nvSpPr>
        <p:spPr>
          <a:xfrm>
            <a:off x="4528044" y="4680321"/>
            <a:ext cx="928668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Outsourcing</a:t>
            </a:r>
            <a:endParaRPr lang="ko-KR" altLang="en-US" sz="13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6C2043-827C-4412-B55A-575DB1943CDB}"/>
              </a:ext>
            </a:extLst>
          </p:cNvPr>
          <p:cNvSpPr txBox="1"/>
          <p:nvPr/>
        </p:nvSpPr>
        <p:spPr>
          <a:xfrm>
            <a:off x="5982359" y="4680321"/>
            <a:ext cx="819664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Insourcing</a:t>
            </a:r>
            <a:endParaRPr lang="ko-KR" altLang="en-US" sz="1300" dirty="0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0E1EE062-F244-420A-92E2-86F4B5C424F4}"/>
              </a:ext>
            </a:extLst>
          </p:cNvPr>
          <p:cNvSpPr/>
          <p:nvPr/>
        </p:nvSpPr>
        <p:spPr>
          <a:xfrm>
            <a:off x="4678388" y="2675840"/>
            <a:ext cx="824653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7908D27-268E-4992-8CC9-0369CB1A3DF3}"/>
              </a:ext>
            </a:extLst>
          </p:cNvPr>
          <p:cNvSpPr/>
          <p:nvPr/>
        </p:nvSpPr>
        <p:spPr>
          <a:xfrm>
            <a:off x="4767712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ED4894C-B336-440C-94FF-3338572DEBD8}"/>
              </a:ext>
            </a:extLst>
          </p:cNvPr>
          <p:cNvSpPr/>
          <p:nvPr/>
        </p:nvSpPr>
        <p:spPr>
          <a:xfrm rot="10800000">
            <a:off x="5131925" y="3744076"/>
            <a:ext cx="212756" cy="232643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84B6A-6C2D-4E33-A90F-A58665E98B01}"/>
              </a:ext>
            </a:extLst>
          </p:cNvPr>
          <p:cNvSpPr txBox="1"/>
          <p:nvPr/>
        </p:nvSpPr>
        <p:spPr>
          <a:xfrm>
            <a:off x="4149879" y="3735639"/>
            <a:ext cx="562975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Assign</a:t>
            </a:r>
            <a:endParaRPr lang="ko-KR" altLang="en-US" sz="975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DBB5C8-91B8-4825-9082-89AEDF7C9D85}"/>
              </a:ext>
            </a:extLst>
          </p:cNvPr>
          <p:cNvSpPr txBox="1"/>
          <p:nvPr/>
        </p:nvSpPr>
        <p:spPr>
          <a:xfrm>
            <a:off x="5418938" y="3751657"/>
            <a:ext cx="582212" cy="242374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975" b="1" dirty="0"/>
              <a:t>Report</a:t>
            </a:r>
            <a:endParaRPr lang="ko-KR" altLang="en-US" sz="975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423EB3-14A3-4D76-870F-0E92F2966784}"/>
              </a:ext>
            </a:extLst>
          </p:cNvPr>
          <p:cNvSpPr txBox="1"/>
          <p:nvPr/>
        </p:nvSpPr>
        <p:spPr>
          <a:xfrm>
            <a:off x="2059574" y="233938"/>
            <a:ext cx="2285882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Role &amp; Responsibility</a:t>
            </a:r>
            <a:endParaRPr lang="ko-KR" altLang="en-US" sz="24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D4560E1-236A-4F58-93B4-968F8647B16D}"/>
              </a:ext>
            </a:extLst>
          </p:cNvPr>
          <p:cNvSpPr/>
          <p:nvPr/>
        </p:nvSpPr>
        <p:spPr>
          <a:xfrm>
            <a:off x="3117623" y="4130458"/>
            <a:ext cx="4005432" cy="86583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BB931-2E32-49F5-A154-954074364398}"/>
              </a:ext>
            </a:extLst>
          </p:cNvPr>
          <p:cNvSpPr txBox="1"/>
          <p:nvPr/>
        </p:nvSpPr>
        <p:spPr>
          <a:xfrm>
            <a:off x="955975" y="1724368"/>
            <a:ext cx="546945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R&amp;R</a:t>
            </a:r>
            <a:endParaRPr lang="ko-KR" altLang="en-US" sz="1463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3E4BA7-571B-4F40-BBD0-0AC43D0316CA}"/>
              </a:ext>
            </a:extLst>
          </p:cNvPr>
          <p:cNvSpPr txBox="1"/>
          <p:nvPr/>
        </p:nvSpPr>
        <p:spPr>
          <a:xfrm>
            <a:off x="4589843" y="1727431"/>
            <a:ext cx="540341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Role</a:t>
            </a:r>
            <a:endParaRPr lang="ko-KR" altLang="en-US" sz="1463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AEBBE0-244D-4610-8D60-DE26E39C5795}"/>
              </a:ext>
            </a:extLst>
          </p:cNvPr>
          <p:cNvSpPr/>
          <p:nvPr/>
        </p:nvSpPr>
        <p:spPr>
          <a:xfrm>
            <a:off x="7411045" y="3013727"/>
            <a:ext cx="1406865" cy="559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8F2B77C-14E1-4385-BC49-0E786DB9A1AA}"/>
              </a:ext>
            </a:extLst>
          </p:cNvPr>
          <p:cNvSpPr/>
          <p:nvPr/>
        </p:nvSpPr>
        <p:spPr>
          <a:xfrm>
            <a:off x="7418367" y="4111211"/>
            <a:ext cx="1406865" cy="1309175"/>
          </a:xfrm>
          <a:prstGeom prst="roundRect">
            <a:avLst>
              <a:gd name="adj" fmla="val 891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F5F8E-E7F6-42C0-B8A2-DBBE633F894F}"/>
              </a:ext>
            </a:extLst>
          </p:cNvPr>
          <p:cNvSpPr txBox="1"/>
          <p:nvPr/>
        </p:nvSpPr>
        <p:spPr>
          <a:xfrm>
            <a:off x="6063998" y="1713873"/>
            <a:ext cx="1329018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Responsibility</a:t>
            </a:r>
            <a:endParaRPr lang="ko-KR" altLang="en-US" sz="1463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DFAA9-6B5F-48CF-8723-C814E97ED76C}"/>
              </a:ext>
            </a:extLst>
          </p:cNvPr>
          <p:cNvSpPr txBox="1"/>
          <p:nvPr/>
        </p:nvSpPr>
        <p:spPr>
          <a:xfrm>
            <a:off x="7744140" y="3150639"/>
            <a:ext cx="789166" cy="31745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63" dirty="0"/>
              <a:t>사업화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DCC800-3469-45B6-BFC1-6BEE5A573431}"/>
              </a:ext>
            </a:extLst>
          </p:cNvPr>
          <p:cNvSpPr txBox="1"/>
          <p:nvPr/>
        </p:nvSpPr>
        <p:spPr>
          <a:xfrm>
            <a:off x="7519767" y="4891620"/>
            <a:ext cx="1203517" cy="4001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300" dirty="0"/>
              <a:t>Research &amp;</a:t>
            </a:r>
          </a:p>
          <a:p>
            <a:pPr algn="ctr"/>
            <a:r>
              <a:rPr lang="en-US" altLang="ko-KR" sz="1300" dirty="0"/>
              <a:t>Development</a:t>
            </a:r>
            <a:endParaRPr lang="ko-KR" altLang="en-US" sz="13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B5BEE7-F873-482B-9E68-4FD43AB16791}"/>
              </a:ext>
            </a:extLst>
          </p:cNvPr>
          <p:cNvSpPr txBox="1"/>
          <p:nvPr/>
        </p:nvSpPr>
        <p:spPr>
          <a:xfrm>
            <a:off x="7418367" y="4185803"/>
            <a:ext cx="1364485" cy="49244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Acquisition/</a:t>
            </a:r>
          </a:p>
          <a:p>
            <a:pPr algn="ctr"/>
            <a:r>
              <a:rPr lang="en-US" altLang="ko-KR" sz="1300" dirty="0"/>
              <a:t>Procurement</a:t>
            </a:r>
          </a:p>
        </p:txBody>
      </p:sp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59DE9812-A641-4A9F-96D2-07241E24E35C}"/>
              </a:ext>
            </a:extLst>
          </p:cNvPr>
          <p:cNvSpPr/>
          <p:nvPr/>
        </p:nvSpPr>
        <p:spPr>
          <a:xfrm>
            <a:off x="2473199" y="2658551"/>
            <a:ext cx="349109" cy="2118176"/>
          </a:xfrm>
          <a:prstGeom prst="stripedRightArrow">
            <a:avLst>
              <a:gd name="adj1" fmla="val 82543"/>
              <a:gd name="adj2" fmla="val 50000"/>
            </a:avLst>
          </a:prstGeom>
          <a:solidFill>
            <a:schemeClr val="bg1">
              <a:lumMod val="65000"/>
            </a:schemeClr>
          </a:solidFill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B0F97E-47DE-45EB-99CC-F5FEE13201B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3701878" y="4451422"/>
            <a:ext cx="1285402" cy="238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FB405E9-5945-4ABC-A9AB-BE47E54A7430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4987280" y="4451422"/>
            <a:ext cx="5098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26F5EF-4600-4245-A574-A3877D65F84F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>
            <a:off x="4987280" y="4451422"/>
            <a:ext cx="1404911" cy="2288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1AE47BD-A527-8E46-C919-DD0A89F788D3}"/>
              </a:ext>
            </a:extLst>
          </p:cNvPr>
          <p:cNvSpPr txBox="1"/>
          <p:nvPr/>
        </p:nvSpPr>
        <p:spPr>
          <a:xfrm>
            <a:off x="5490663" y="1723498"/>
            <a:ext cx="312906" cy="317459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63" dirty="0"/>
              <a:t>&amp;</a:t>
            </a:r>
            <a:endParaRPr lang="ko-KR" altLang="en-US" sz="1463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1F9629C-B8CE-6424-6AAB-12BF4AC7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27" y="2080471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D7FB25-1CC2-E059-98F2-F31B90B5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" y="2367722"/>
            <a:ext cx="838598" cy="2853889"/>
          </a:xfrm>
          <a:prstGeom prst="rect">
            <a:avLst/>
          </a:prstGeom>
          <a:ln w="9525"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B64983F-26F8-DDF8-CED5-372DDA5D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4" y="2651761"/>
            <a:ext cx="838598" cy="2853889"/>
          </a:xfrm>
          <a:prstGeom prst="rect">
            <a:avLst/>
          </a:prstGeom>
          <a:ln w="9525">
            <a:noFill/>
          </a:ln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DFAEDC7-F6C2-42E8-9C42-637DA7A01528}"/>
              </a:ext>
            </a:extLst>
          </p:cNvPr>
          <p:cNvSpPr/>
          <p:nvPr/>
        </p:nvSpPr>
        <p:spPr>
          <a:xfrm>
            <a:off x="3117623" y="2182807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7FF7DC-3CB5-8D7B-F1CD-F54925988195}"/>
              </a:ext>
            </a:extLst>
          </p:cNvPr>
          <p:cNvSpPr txBox="1"/>
          <p:nvPr/>
        </p:nvSpPr>
        <p:spPr>
          <a:xfrm>
            <a:off x="3912833" y="5205227"/>
            <a:ext cx="2135282" cy="2000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lIns="29250" tIns="0" rIns="29250" bIns="0" rtlCol="0">
            <a:spAutoFit/>
          </a:bodyPr>
          <a:lstStyle/>
          <a:p>
            <a:pPr algn="ctr"/>
            <a:r>
              <a:rPr lang="en-US" altLang="ko-KR" sz="1300" dirty="0"/>
              <a:t>Project Schedule &amp; Execution</a:t>
            </a:r>
            <a:endParaRPr lang="ko-KR" altLang="en-US" sz="1300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D2AFBCF-B323-93DC-D610-AE7B1F16BE38}"/>
              </a:ext>
            </a:extLst>
          </p:cNvPr>
          <p:cNvSpPr/>
          <p:nvPr/>
        </p:nvSpPr>
        <p:spPr>
          <a:xfrm>
            <a:off x="3129208" y="5136080"/>
            <a:ext cx="4005432" cy="361307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5E4A-A729-5513-8D91-FC49227A2262}"/>
              </a:ext>
            </a:extLst>
          </p:cNvPr>
          <p:cNvSpPr txBox="1"/>
          <p:nvPr/>
        </p:nvSpPr>
        <p:spPr>
          <a:xfrm>
            <a:off x="55627" y="196343"/>
            <a:ext cx="2003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Paradigm Shift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11EACFC2-1939-5345-8470-AEB9381A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59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2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9F68-8F2E-8360-3AE9-A5B89C595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710D2-7E42-8744-66E8-F7F14B5C6A47}"/>
              </a:ext>
            </a:extLst>
          </p:cNvPr>
          <p:cNvSpPr txBox="1"/>
          <p:nvPr/>
        </p:nvSpPr>
        <p:spPr>
          <a:xfrm>
            <a:off x="0" y="329665"/>
            <a:ext cx="2816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R&amp;D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Project Spectrum</a:t>
            </a:r>
            <a:endParaRPr lang="ko-KR" altLang="en-US" sz="2000" b="1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1F6D58-5FA4-2699-2FB4-0F8BFB7AE50E}"/>
              </a:ext>
            </a:extLst>
          </p:cNvPr>
          <p:cNvSpPr>
            <a:spLocks noEditPoints="1"/>
          </p:cNvSpPr>
          <p:nvPr/>
        </p:nvSpPr>
        <p:spPr bwMode="auto">
          <a:xfrm>
            <a:off x="2977632" y="1909110"/>
            <a:ext cx="73025" cy="3312000"/>
          </a:xfrm>
          <a:custGeom>
            <a:avLst/>
            <a:gdLst>
              <a:gd name="T0" fmla="*/ 29 w 46"/>
              <a:gd name="T1" fmla="*/ 32 h 1319"/>
              <a:gd name="T2" fmla="*/ 29 w 46"/>
              <a:gd name="T3" fmla="*/ 1282 h 1319"/>
              <a:gd name="T4" fmla="*/ 18 w 46"/>
              <a:gd name="T5" fmla="*/ 1282 h 1319"/>
              <a:gd name="T6" fmla="*/ 18 w 46"/>
              <a:gd name="T7" fmla="*/ 32 h 1319"/>
              <a:gd name="T8" fmla="*/ 29 w 46"/>
              <a:gd name="T9" fmla="*/ 32 h 1319"/>
              <a:gd name="T10" fmla="*/ 0 w 46"/>
              <a:gd name="T11" fmla="*/ 42 h 1319"/>
              <a:gd name="T12" fmla="*/ 23 w 46"/>
              <a:gd name="T13" fmla="*/ 0 h 1319"/>
              <a:gd name="T14" fmla="*/ 46 w 46"/>
              <a:gd name="T15" fmla="*/ 42 h 1319"/>
              <a:gd name="T16" fmla="*/ 0 w 46"/>
              <a:gd name="T17" fmla="*/ 42 h 1319"/>
              <a:gd name="T18" fmla="*/ 46 w 46"/>
              <a:gd name="T19" fmla="*/ 1276 h 1319"/>
              <a:gd name="T20" fmla="*/ 23 w 46"/>
              <a:gd name="T21" fmla="*/ 1319 h 1319"/>
              <a:gd name="T22" fmla="*/ 0 w 46"/>
              <a:gd name="T23" fmla="*/ 1276 h 1319"/>
              <a:gd name="T24" fmla="*/ 46 w 46"/>
              <a:gd name="T25" fmla="*/ 1276 h 1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" h="1319">
                <a:moveTo>
                  <a:pt x="29" y="32"/>
                </a:moveTo>
                <a:lnTo>
                  <a:pt x="29" y="1282"/>
                </a:lnTo>
                <a:lnTo>
                  <a:pt x="18" y="1282"/>
                </a:lnTo>
                <a:lnTo>
                  <a:pt x="18" y="32"/>
                </a:lnTo>
                <a:lnTo>
                  <a:pt x="29" y="32"/>
                </a:lnTo>
                <a:close/>
                <a:moveTo>
                  <a:pt x="0" y="42"/>
                </a:moveTo>
                <a:lnTo>
                  <a:pt x="23" y="0"/>
                </a:lnTo>
                <a:lnTo>
                  <a:pt x="46" y="42"/>
                </a:lnTo>
                <a:lnTo>
                  <a:pt x="0" y="42"/>
                </a:lnTo>
                <a:close/>
                <a:moveTo>
                  <a:pt x="46" y="1276"/>
                </a:moveTo>
                <a:lnTo>
                  <a:pt x="23" y="1319"/>
                </a:lnTo>
                <a:lnTo>
                  <a:pt x="0" y="1276"/>
                </a:lnTo>
                <a:lnTo>
                  <a:pt x="46" y="127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312FA3F-4DE4-3E98-1E13-636CBEAC3A74}"/>
              </a:ext>
            </a:extLst>
          </p:cNvPr>
          <p:cNvSpPr>
            <a:spLocks noEditPoints="1"/>
          </p:cNvSpPr>
          <p:nvPr/>
        </p:nvSpPr>
        <p:spPr bwMode="auto">
          <a:xfrm>
            <a:off x="1299696" y="1842436"/>
            <a:ext cx="107950" cy="3384000"/>
          </a:xfrm>
          <a:custGeom>
            <a:avLst/>
            <a:gdLst>
              <a:gd name="T0" fmla="*/ 46 w 68"/>
              <a:gd name="T1" fmla="*/ 53 h 1324"/>
              <a:gd name="T2" fmla="*/ 46 w 68"/>
              <a:gd name="T3" fmla="*/ 1271 h 1324"/>
              <a:gd name="T4" fmla="*/ 23 w 68"/>
              <a:gd name="T5" fmla="*/ 1271 h 1324"/>
              <a:gd name="T6" fmla="*/ 23 w 68"/>
              <a:gd name="T7" fmla="*/ 53 h 1324"/>
              <a:gd name="T8" fmla="*/ 46 w 68"/>
              <a:gd name="T9" fmla="*/ 53 h 1324"/>
              <a:gd name="T10" fmla="*/ 0 w 68"/>
              <a:gd name="T11" fmla="*/ 63 h 1324"/>
              <a:gd name="T12" fmla="*/ 34 w 68"/>
              <a:gd name="T13" fmla="*/ 0 h 1324"/>
              <a:gd name="T14" fmla="*/ 68 w 68"/>
              <a:gd name="T15" fmla="*/ 63 h 1324"/>
              <a:gd name="T16" fmla="*/ 0 w 68"/>
              <a:gd name="T17" fmla="*/ 63 h 1324"/>
              <a:gd name="T18" fmla="*/ 68 w 68"/>
              <a:gd name="T19" fmla="*/ 1260 h 1324"/>
              <a:gd name="T20" fmla="*/ 34 w 68"/>
              <a:gd name="T21" fmla="*/ 1324 h 1324"/>
              <a:gd name="T22" fmla="*/ 0 w 68"/>
              <a:gd name="T23" fmla="*/ 1260 h 1324"/>
              <a:gd name="T24" fmla="*/ 68 w 68"/>
              <a:gd name="T25" fmla="*/ 126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1324">
                <a:moveTo>
                  <a:pt x="46" y="53"/>
                </a:moveTo>
                <a:lnTo>
                  <a:pt x="46" y="1271"/>
                </a:lnTo>
                <a:lnTo>
                  <a:pt x="23" y="1271"/>
                </a:lnTo>
                <a:lnTo>
                  <a:pt x="23" y="53"/>
                </a:lnTo>
                <a:lnTo>
                  <a:pt x="46" y="53"/>
                </a:lnTo>
                <a:close/>
                <a:moveTo>
                  <a:pt x="0" y="63"/>
                </a:moveTo>
                <a:lnTo>
                  <a:pt x="34" y="0"/>
                </a:lnTo>
                <a:lnTo>
                  <a:pt x="68" y="63"/>
                </a:lnTo>
                <a:lnTo>
                  <a:pt x="0" y="63"/>
                </a:lnTo>
                <a:close/>
                <a:moveTo>
                  <a:pt x="68" y="1260"/>
                </a:moveTo>
                <a:lnTo>
                  <a:pt x="34" y="1324"/>
                </a:lnTo>
                <a:lnTo>
                  <a:pt x="0" y="1260"/>
                </a:lnTo>
                <a:lnTo>
                  <a:pt x="68" y="126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456F1D-94D7-AFCF-B5C1-C7450FFC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33" y="1580499"/>
            <a:ext cx="71493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Research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6CA83E43-F4DF-960D-E82B-7AA685060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21" y="5392501"/>
            <a:ext cx="100348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Development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16E859E1-A420-B2DB-9C9C-5EC381284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58" y="2312407"/>
            <a:ext cx="1470025" cy="24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5D97CBD-DC9D-E96F-F574-F2FA556B7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921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신물질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DF77E309-4F68-F5AF-5940-CAA8B835B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771" y="2371144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CC83480-1AA1-D6A5-F928-301210996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733" y="237114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신기술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B19191E7-7D15-F99B-D139-DA5F029C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7046" y="237114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1A0EF9F1-1005-2F62-4096-FD0A52B93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71" y="3305557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E94EA6A-CB36-B7DE-3C2A-BF0255B3A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858" y="3364295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신제품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48B5669B-8C80-BD5D-12F0-4B8D43D55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633" y="33642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13695D2B-CDB6-3454-D699-FEE81F94B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33" y="4329550"/>
            <a:ext cx="7937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EA987F77-6573-62C4-BDB6-EFB4F270A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2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제품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ECBA3466-11C0-00CC-D817-3A26AD30A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196" y="438987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개량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90FA2C55-F559-3B8A-9FF0-E48025966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350" y="2384876"/>
            <a:ext cx="756617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자체</a:t>
            </a:r>
            <a:r>
              <a:rPr kumimoji="0" lang="en-US" altLang="ko-KR" sz="11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5" name="Rectangle 33">
            <a:extLst>
              <a:ext uri="{FF2B5EF4-FFF2-40B4-BE49-F238E27FC236}">
                <a16:creationId xmlns:a16="http://schemas.microsoft.com/office/drawing/2014/main" id="{4C56474E-2E34-2DCD-345E-3B706B444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899" y="4445655"/>
            <a:ext cx="995465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고객요구 </a:t>
            </a:r>
            <a:r>
              <a:rPr lang="en-US" altLang="ko-KR" sz="1100" b="1" dirty="0">
                <a:latin typeface="굴림" panose="020B0600000101010101" pitchFamily="50" charset="-127"/>
                <a:ea typeface="굴림" panose="020B0600000101010101" pitchFamily="50" charset="-127"/>
              </a:rPr>
              <a:t>t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heme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2" name="Freeform 40">
            <a:extLst>
              <a:ext uri="{FF2B5EF4-FFF2-40B4-BE49-F238E27FC236}">
                <a16:creationId xmlns:a16="http://schemas.microsoft.com/office/drawing/2014/main" id="{A0441EF5-0201-139C-4A7A-39662E325B82}"/>
              </a:ext>
            </a:extLst>
          </p:cNvPr>
          <p:cNvSpPr>
            <a:spLocks noEditPoints="1"/>
          </p:cNvSpPr>
          <p:nvPr/>
        </p:nvSpPr>
        <p:spPr bwMode="auto">
          <a:xfrm>
            <a:off x="4659246" y="1891648"/>
            <a:ext cx="80963" cy="3312000"/>
          </a:xfrm>
          <a:custGeom>
            <a:avLst/>
            <a:gdLst>
              <a:gd name="T0" fmla="*/ 29 w 51"/>
              <a:gd name="T1" fmla="*/ 32 h 1330"/>
              <a:gd name="T2" fmla="*/ 34 w 51"/>
              <a:gd name="T3" fmla="*/ 1293 h 1330"/>
              <a:gd name="T4" fmla="*/ 23 w 51"/>
              <a:gd name="T5" fmla="*/ 1293 h 1330"/>
              <a:gd name="T6" fmla="*/ 17 w 51"/>
              <a:gd name="T7" fmla="*/ 32 h 1330"/>
              <a:gd name="T8" fmla="*/ 29 w 51"/>
              <a:gd name="T9" fmla="*/ 32 h 1330"/>
              <a:gd name="T10" fmla="*/ 0 w 51"/>
              <a:gd name="T11" fmla="*/ 43 h 1330"/>
              <a:gd name="T12" fmla="*/ 23 w 51"/>
              <a:gd name="T13" fmla="*/ 0 h 1330"/>
              <a:gd name="T14" fmla="*/ 46 w 51"/>
              <a:gd name="T15" fmla="*/ 43 h 1330"/>
              <a:gd name="T16" fmla="*/ 0 w 51"/>
              <a:gd name="T17" fmla="*/ 43 h 1330"/>
              <a:gd name="T18" fmla="*/ 51 w 51"/>
              <a:gd name="T19" fmla="*/ 1287 h 1330"/>
              <a:gd name="T20" fmla="*/ 29 w 51"/>
              <a:gd name="T21" fmla="*/ 1330 h 1330"/>
              <a:gd name="T22" fmla="*/ 6 w 51"/>
              <a:gd name="T23" fmla="*/ 1287 h 1330"/>
              <a:gd name="T24" fmla="*/ 51 w 51"/>
              <a:gd name="T25" fmla="*/ 1287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" h="1330">
                <a:moveTo>
                  <a:pt x="29" y="32"/>
                </a:moveTo>
                <a:lnTo>
                  <a:pt x="34" y="1293"/>
                </a:lnTo>
                <a:lnTo>
                  <a:pt x="23" y="1293"/>
                </a:lnTo>
                <a:lnTo>
                  <a:pt x="17" y="32"/>
                </a:lnTo>
                <a:lnTo>
                  <a:pt x="29" y="32"/>
                </a:lnTo>
                <a:close/>
                <a:moveTo>
                  <a:pt x="0" y="43"/>
                </a:moveTo>
                <a:lnTo>
                  <a:pt x="23" y="0"/>
                </a:lnTo>
                <a:lnTo>
                  <a:pt x="46" y="43"/>
                </a:lnTo>
                <a:lnTo>
                  <a:pt x="0" y="43"/>
                </a:lnTo>
                <a:close/>
                <a:moveTo>
                  <a:pt x="51" y="1287"/>
                </a:moveTo>
                <a:lnTo>
                  <a:pt x="29" y="1330"/>
                </a:lnTo>
                <a:lnTo>
                  <a:pt x="6" y="1287"/>
                </a:lnTo>
                <a:lnTo>
                  <a:pt x="51" y="12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ectangle 41">
            <a:extLst>
              <a:ext uri="{FF2B5EF4-FFF2-40B4-BE49-F238E27FC236}">
                <a16:creationId xmlns:a16="http://schemas.microsoft.com/office/drawing/2014/main" id="{166F4D9F-0617-15A5-EA5D-4246EFB4D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433" y="2352524"/>
            <a:ext cx="94615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6B9A2938-A47A-0FAD-C522-D38410B3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21" y="2403324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정성적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5" name="Rectangle 43">
            <a:extLst>
              <a:ext uri="{FF2B5EF4-FFF2-40B4-BE49-F238E27FC236}">
                <a16:creationId xmlns:a16="http://schemas.microsoft.com/office/drawing/2014/main" id="{5F0DCA1D-7416-9319-980F-FAC5D2BF3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696" y="24033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성과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872F77D8-54A4-DB2C-CE8A-4A37A7D5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933" y="4286302"/>
            <a:ext cx="946150" cy="24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93A128F9-0806-2093-21A0-AD1949A06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6833" y="4345039"/>
            <a:ext cx="41357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정량적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628FB654-A735-5A73-86C5-DCF0782BF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196" y="4345039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9" name="Rectangle 47">
            <a:extLst>
              <a:ext uri="{FF2B5EF4-FFF2-40B4-BE49-F238E27FC236}">
                <a16:creationId xmlns:a16="http://schemas.microsoft.com/office/drawing/2014/main" id="{0247E922-54BB-084B-FF67-BECEE4861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3669351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FD8BAB03-6A8E-082C-F8F6-275E8219F833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669351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89A006C7-64CC-F45A-5EFA-208927D07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064452"/>
            <a:ext cx="83820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A7908D62-F12E-3E13-7A59-4EE73AB462EA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064452"/>
            <a:ext cx="847725" cy="142875"/>
          </a:xfrm>
          <a:custGeom>
            <a:avLst/>
            <a:gdLst>
              <a:gd name="T0" fmla="*/ 0 w 534"/>
              <a:gd name="T1" fmla="*/ 0 h 90"/>
              <a:gd name="T2" fmla="*/ 534 w 534"/>
              <a:gd name="T3" fmla="*/ 0 h 90"/>
              <a:gd name="T4" fmla="*/ 534 w 534"/>
              <a:gd name="T5" fmla="*/ 90 h 90"/>
              <a:gd name="T6" fmla="*/ 0 w 534"/>
              <a:gd name="T7" fmla="*/ 90 h 90"/>
              <a:gd name="T8" fmla="*/ 0 w 534"/>
              <a:gd name="T9" fmla="*/ 0 h 90"/>
              <a:gd name="T10" fmla="*/ 6 w 534"/>
              <a:gd name="T11" fmla="*/ 85 h 90"/>
              <a:gd name="T12" fmla="*/ 0 w 534"/>
              <a:gd name="T13" fmla="*/ 85 h 90"/>
              <a:gd name="T14" fmla="*/ 528 w 534"/>
              <a:gd name="T15" fmla="*/ 85 h 90"/>
              <a:gd name="T16" fmla="*/ 528 w 534"/>
              <a:gd name="T17" fmla="*/ 85 h 90"/>
              <a:gd name="T18" fmla="*/ 528 w 534"/>
              <a:gd name="T19" fmla="*/ 0 h 90"/>
              <a:gd name="T20" fmla="*/ 528 w 534"/>
              <a:gd name="T21" fmla="*/ 5 h 90"/>
              <a:gd name="T22" fmla="*/ 0 w 534"/>
              <a:gd name="T23" fmla="*/ 5 h 90"/>
              <a:gd name="T24" fmla="*/ 6 w 534"/>
              <a:gd name="T25" fmla="*/ 0 h 90"/>
              <a:gd name="T26" fmla="*/ 6 w 534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4" h="90">
                <a:moveTo>
                  <a:pt x="0" y="0"/>
                </a:moveTo>
                <a:lnTo>
                  <a:pt x="534" y="0"/>
                </a:lnTo>
                <a:lnTo>
                  <a:pt x="534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528" y="85"/>
                </a:lnTo>
                <a:lnTo>
                  <a:pt x="528" y="85"/>
                </a:lnTo>
                <a:lnTo>
                  <a:pt x="528" y="0"/>
                </a:lnTo>
                <a:lnTo>
                  <a:pt x="528" y="5"/>
                </a:lnTo>
                <a:lnTo>
                  <a:pt x="0" y="5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32722DDF-B009-7BE7-764A-78A65AE4F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484677"/>
            <a:ext cx="6572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35038B2B-97DE-B105-5D44-A655AA8260E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484677"/>
            <a:ext cx="666750" cy="133350"/>
          </a:xfrm>
          <a:custGeom>
            <a:avLst/>
            <a:gdLst>
              <a:gd name="T0" fmla="*/ 0 w 420"/>
              <a:gd name="T1" fmla="*/ 0 h 84"/>
              <a:gd name="T2" fmla="*/ 420 w 420"/>
              <a:gd name="T3" fmla="*/ 0 h 84"/>
              <a:gd name="T4" fmla="*/ 420 w 420"/>
              <a:gd name="T5" fmla="*/ 84 h 84"/>
              <a:gd name="T6" fmla="*/ 0 w 420"/>
              <a:gd name="T7" fmla="*/ 84 h 84"/>
              <a:gd name="T8" fmla="*/ 0 w 420"/>
              <a:gd name="T9" fmla="*/ 0 h 84"/>
              <a:gd name="T10" fmla="*/ 6 w 420"/>
              <a:gd name="T11" fmla="*/ 79 h 84"/>
              <a:gd name="T12" fmla="*/ 0 w 420"/>
              <a:gd name="T13" fmla="*/ 79 h 84"/>
              <a:gd name="T14" fmla="*/ 414 w 420"/>
              <a:gd name="T15" fmla="*/ 79 h 84"/>
              <a:gd name="T16" fmla="*/ 414 w 420"/>
              <a:gd name="T17" fmla="*/ 79 h 84"/>
              <a:gd name="T18" fmla="*/ 414 w 420"/>
              <a:gd name="T19" fmla="*/ 0 h 84"/>
              <a:gd name="T20" fmla="*/ 414 w 420"/>
              <a:gd name="T21" fmla="*/ 5 h 84"/>
              <a:gd name="T22" fmla="*/ 0 w 420"/>
              <a:gd name="T23" fmla="*/ 5 h 84"/>
              <a:gd name="T24" fmla="*/ 6 w 420"/>
              <a:gd name="T25" fmla="*/ 0 h 84"/>
              <a:gd name="T26" fmla="*/ 6 w 420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0" h="84">
                <a:moveTo>
                  <a:pt x="0" y="0"/>
                </a:moveTo>
                <a:lnTo>
                  <a:pt x="420" y="0"/>
                </a:lnTo>
                <a:lnTo>
                  <a:pt x="420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14" y="79"/>
                </a:lnTo>
                <a:lnTo>
                  <a:pt x="414" y="79"/>
                </a:lnTo>
                <a:lnTo>
                  <a:pt x="414" y="0"/>
                </a:lnTo>
                <a:lnTo>
                  <a:pt x="414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53">
            <a:extLst>
              <a:ext uri="{FF2B5EF4-FFF2-40B4-BE49-F238E27FC236}">
                <a16:creationId xmlns:a16="http://schemas.microsoft.com/office/drawing/2014/main" id="{0A4CDF73-22C9-8E29-BCCC-980690851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4775690"/>
            <a:ext cx="487363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54">
            <a:extLst>
              <a:ext uri="{FF2B5EF4-FFF2-40B4-BE49-F238E27FC236}">
                <a16:creationId xmlns:a16="http://schemas.microsoft.com/office/drawing/2014/main" id="{C69F4E0F-1C20-E953-7FA2-4D485E97B7D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775690"/>
            <a:ext cx="495300" cy="127000"/>
          </a:xfrm>
          <a:custGeom>
            <a:avLst/>
            <a:gdLst>
              <a:gd name="T0" fmla="*/ 0 w 312"/>
              <a:gd name="T1" fmla="*/ 0 h 80"/>
              <a:gd name="T2" fmla="*/ 312 w 312"/>
              <a:gd name="T3" fmla="*/ 0 h 80"/>
              <a:gd name="T4" fmla="*/ 312 w 312"/>
              <a:gd name="T5" fmla="*/ 80 h 80"/>
              <a:gd name="T6" fmla="*/ 0 w 312"/>
              <a:gd name="T7" fmla="*/ 80 h 80"/>
              <a:gd name="T8" fmla="*/ 0 w 312"/>
              <a:gd name="T9" fmla="*/ 0 h 80"/>
              <a:gd name="T10" fmla="*/ 6 w 312"/>
              <a:gd name="T11" fmla="*/ 74 h 80"/>
              <a:gd name="T12" fmla="*/ 0 w 312"/>
              <a:gd name="T13" fmla="*/ 74 h 80"/>
              <a:gd name="T14" fmla="*/ 307 w 312"/>
              <a:gd name="T15" fmla="*/ 74 h 80"/>
              <a:gd name="T16" fmla="*/ 307 w 312"/>
              <a:gd name="T17" fmla="*/ 74 h 80"/>
              <a:gd name="T18" fmla="*/ 307 w 312"/>
              <a:gd name="T19" fmla="*/ 0 h 80"/>
              <a:gd name="T20" fmla="*/ 307 w 312"/>
              <a:gd name="T21" fmla="*/ 6 h 80"/>
              <a:gd name="T22" fmla="*/ 0 w 312"/>
              <a:gd name="T23" fmla="*/ 6 h 80"/>
              <a:gd name="T24" fmla="*/ 6 w 312"/>
              <a:gd name="T25" fmla="*/ 0 h 80"/>
              <a:gd name="T26" fmla="*/ 6 w 312"/>
              <a:gd name="T27" fmla="*/ 7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2" h="80">
                <a:moveTo>
                  <a:pt x="0" y="0"/>
                </a:moveTo>
                <a:lnTo>
                  <a:pt x="312" y="0"/>
                </a:lnTo>
                <a:lnTo>
                  <a:pt x="312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4"/>
                </a:moveTo>
                <a:lnTo>
                  <a:pt x="0" y="74"/>
                </a:lnTo>
                <a:lnTo>
                  <a:pt x="307" y="74"/>
                </a:lnTo>
                <a:lnTo>
                  <a:pt x="307" y="74"/>
                </a:lnTo>
                <a:lnTo>
                  <a:pt x="307" y="0"/>
                </a:lnTo>
                <a:lnTo>
                  <a:pt x="307" y="6"/>
                </a:lnTo>
                <a:lnTo>
                  <a:pt x="0" y="6"/>
                </a:lnTo>
                <a:lnTo>
                  <a:pt x="6" y="0"/>
                </a:lnTo>
                <a:lnTo>
                  <a:pt x="6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Rectangle 55">
            <a:extLst>
              <a:ext uri="{FF2B5EF4-FFF2-40B4-BE49-F238E27FC236}">
                <a16:creationId xmlns:a16="http://schemas.microsoft.com/office/drawing/2014/main" id="{70E76881-F27E-3FD7-C56A-375F63342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5056977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56">
            <a:extLst>
              <a:ext uri="{FF2B5EF4-FFF2-40B4-BE49-F238E27FC236}">
                <a16:creationId xmlns:a16="http://schemas.microsoft.com/office/drawing/2014/main" id="{D86441A3-60DE-2E0E-451E-C67F03F5F474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5056977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5 h 85"/>
              <a:gd name="T22" fmla="*/ 0 w 244"/>
              <a:gd name="T23" fmla="*/ 5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5"/>
                </a:lnTo>
                <a:lnTo>
                  <a:pt x="0" y="5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2565F240-952C-4BF1-0F3E-7E282D6C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077386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8">
            <a:extLst>
              <a:ext uri="{FF2B5EF4-FFF2-40B4-BE49-F238E27FC236}">
                <a16:creationId xmlns:a16="http://schemas.microsoft.com/office/drawing/2014/main" id="{FE0D460D-227E-7E82-9FE9-7EA404ABDF89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077386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59">
            <a:extLst>
              <a:ext uri="{FF2B5EF4-FFF2-40B4-BE49-F238E27FC236}">
                <a16:creationId xmlns:a16="http://schemas.microsoft.com/office/drawing/2014/main" id="{FC7DDAD0-F8A9-873C-8B86-E9C92F1C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2413936"/>
            <a:ext cx="874713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60">
            <a:extLst>
              <a:ext uri="{FF2B5EF4-FFF2-40B4-BE49-F238E27FC236}">
                <a16:creationId xmlns:a16="http://schemas.microsoft.com/office/drawing/2014/main" id="{53703A6A-9792-C743-0A96-0D930428A0E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2413936"/>
            <a:ext cx="882650" cy="134938"/>
          </a:xfrm>
          <a:custGeom>
            <a:avLst/>
            <a:gdLst>
              <a:gd name="T0" fmla="*/ 0 w 556"/>
              <a:gd name="T1" fmla="*/ 0 h 85"/>
              <a:gd name="T2" fmla="*/ 556 w 556"/>
              <a:gd name="T3" fmla="*/ 0 h 85"/>
              <a:gd name="T4" fmla="*/ 556 w 556"/>
              <a:gd name="T5" fmla="*/ 85 h 85"/>
              <a:gd name="T6" fmla="*/ 0 w 556"/>
              <a:gd name="T7" fmla="*/ 85 h 85"/>
              <a:gd name="T8" fmla="*/ 0 w 556"/>
              <a:gd name="T9" fmla="*/ 0 h 85"/>
              <a:gd name="T10" fmla="*/ 5 w 556"/>
              <a:gd name="T11" fmla="*/ 79 h 85"/>
              <a:gd name="T12" fmla="*/ 0 w 556"/>
              <a:gd name="T13" fmla="*/ 79 h 85"/>
              <a:gd name="T14" fmla="*/ 551 w 556"/>
              <a:gd name="T15" fmla="*/ 79 h 85"/>
              <a:gd name="T16" fmla="*/ 551 w 556"/>
              <a:gd name="T17" fmla="*/ 79 h 85"/>
              <a:gd name="T18" fmla="*/ 551 w 556"/>
              <a:gd name="T19" fmla="*/ 0 h 85"/>
              <a:gd name="T20" fmla="*/ 551 w 556"/>
              <a:gd name="T21" fmla="*/ 5 h 85"/>
              <a:gd name="T22" fmla="*/ 0 w 556"/>
              <a:gd name="T23" fmla="*/ 5 h 85"/>
              <a:gd name="T24" fmla="*/ 5 w 556"/>
              <a:gd name="T25" fmla="*/ 0 h 85"/>
              <a:gd name="T26" fmla="*/ 5 w 556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6" h="85">
                <a:moveTo>
                  <a:pt x="0" y="0"/>
                </a:moveTo>
                <a:lnTo>
                  <a:pt x="556" y="0"/>
                </a:lnTo>
                <a:lnTo>
                  <a:pt x="556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551" y="79"/>
                </a:lnTo>
                <a:lnTo>
                  <a:pt x="551" y="79"/>
                </a:lnTo>
                <a:lnTo>
                  <a:pt x="551" y="0"/>
                </a:lnTo>
                <a:lnTo>
                  <a:pt x="551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Rectangle 61">
            <a:extLst>
              <a:ext uri="{FF2B5EF4-FFF2-40B4-BE49-F238E27FC236}">
                <a16:creationId xmlns:a16="http://schemas.microsoft.com/office/drawing/2014/main" id="{7D14861B-7F0D-F47E-DF89-D662F8A7C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3206014"/>
            <a:ext cx="693738" cy="11747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4" name="Freeform 62">
            <a:extLst>
              <a:ext uri="{FF2B5EF4-FFF2-40B4-BE49-F238E27FC236}">
                <a16:creationId xmlns:a16="http://schemas.microsoft.com/office/drawing/2014/main" id="{53541E4F-B6BB-2386-F3D8-A290CF9B2D38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3206014"/>
            <a:ext cx="703263" cy="125413"/>
          </a:xfrm>
          <a:custGeom>
            <a:avLst/>
            <a:gdLst>
              <a:gd name="T0" fmla="*/ 0 w 443"/>
              <a:gd name="T1" fmla="*/ 0 h 79"/>
              <a:gd name="T2" fmla="*/ 443 w 443"/>
              <a:gd name="T3" fmla="*/ 0 h 79"/>
              <a:gd name="T4" fmla="*/ 443 w 443"/>
              <a:gd name="T5" fmla="*/ 79 h 79"/>
              <a:gd name="T6" fmla="*/ 0 w 443"/>
              <a:gd name="T7" fmla="*/ 79 h 79"/>
              <a:gd name="T8" fmla="*/ 0 w 443"/>
              <a:gd name="T9" fmla="*/ 0 h 79"/>
              <a:gd name="T10" fmla="*/ 5 w 443"/>
              <a:gd name="T11" fmla="*/ 74 h 79"/>
              <a:gd name="T12" fmla="*/ 0 w 443"/>
              <a:gd name="T13" fmla="*/ 74 h 79"/>
              <a:gd name="T14" fmla="*/ 437 w 443"/>
              <a:gd name="T15" fmla="*/ 74 h 79"/>
              <a:gd name="T16" fmla="*/ 437 w 443"/>
              <a:gd name="T17" fmla="*/ 74 h 79"/>
              <a:gd name="T18" fmla="*/ 437 w 443"/>
              <a:gd name="T19" fmla="*/ 0 h 79"/>
              <a:gd name="T20" fmla="*/ 437 w 443"/>
              <a:gd name="T21" fmla="*/ 5 h 79"/>
              <a:gd name="T22" fmla="*/ 0 w 443"/>
              <a:gd name="T23" fmla="*/ 5 h 79"/>
              <a:gd name="T24" fmla="*/ 5 w 443"/>
              <a:gd name="T25" fmla="*/ 0 h 79"/>
              <a:gd name="T26" fmla="*/ 5 w 443"/>
              <a:gd name="T27" fmla="*/ 74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79">
                <a:moveTo>
                  <a:pt x="0" y="0"/>
                </a:moveTo>
                <a:lnTo>
                  <a:pt x="443" y="0"/>
                </a:lnTo>
                <a:lnTo>
                  <a:pt x="443" y="79"/>
                </a:lnTo>
                <a:lnTo>
                  <a:pt x="0" y="79"/>
                </a:lnTo>
                <a:lnTo>
                  <a:pt x="0" y="0"/>
                </a:lnTo>
                <a:close/>
                <a:moveTo>
                  <a:pt x="5" y="74"/>
                </a:moveTo>
                <a:lnTo>
                  <a:pt x="0" y="74"/>
                </a:lnTo>
                <a:lnTo>
                  <a:pt x="437" y="74"/>
                </a:lnTo>
                <a:lnTo>
                  <a:pt x="437" y="74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5" y="0"/>
                </a:lnTo>
                <a:lnTo>
                  <a:pt x="5" y="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Rectangle 63">
            <a:extLst>
              <a:ext uri="{FF2B5EF4-FFF2-40B4-BE49-F238E27FC236}">
                <a16:creationId xmlns:a16="http://schemas.microsoft.com/office/drawing/2014/main" id="{D796F9D8-44CF-9FC7-40CF-BFD0F9122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0302" y="4038384"/>
            <a:ext cx="504825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Freeform 64">
            <a:extLst>
              <a:ext uri="{FF2B5EF4-FFF2-40B4-BE49-F238E27FC236}">
                <a16:creationId xmlns:a16="http://schemas.microsoft.com/office/drawing/2014/main" id="{74F14F74-4821-0870-2080-92C34EF02A27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4038384"/>
            <a:ext cx="512763" cy="134938"/>
          </a:xfrm>
          <a:custGeom>
            <a:avLst/>
            <a:gdLst>
              <a:gd name="T0" fmla="*/ 0 w 323"/>
              <a:gd name="T1" fmla="*/ 0 h 85"/>
              <a:gd name="T2" fmla="*/ 323 w 323"/>
              <a:gd name="T3" fmla="*/ 0 h 85"/>
              <a:gd name="T4" fmla="*/ 323 w 323"/>
              <a:gd name="T5" fmla="*/ 85 h 85"/>
              <a:gd name="T6" fmla="*/ 0 w 323"/>
              <a:gd name="T7" fmla="*/ 85 h 85"/>
              <a:gd name="T8" fmla="*/ 0 w 323"/>
              <a:gd name="T9" fmla="*/ 0 h 85"/>
              <a:gd name="T10" fmla="*/ 5 w 323"/>
              <a:gd name="T11" fmla="*/ 79 h 85"/>
              <a:gd name="T12" fmla="*/ 0 w 323"/>
              <a:gd name="T13" fmla="*/ 79 h 85"/>
              <a:gd name="T14" fmla="*/ 318 w 323"/>
              <a:gd name="T15" fmla="*/ 79 h 85"/>
              <a:gd name="T16" fmla="*/ 318 w 323"/>
              <a:gd name="T17" fmla="*/ 79 h 85"/>
              <a:gd name="T18" fmla="*/ 318 w 323"/>
              <a:gd name="T19" fmla="*/ 0 h 85"/>
              <a:gd name="T20" fmla="*/ 318 w 323"/>
              <a:gd name="T21" fmla="*/ 5 h 85"/>
              <a:gd name="T22" fmla="*/ 0 w 323"/>
              <a:gd name="T23" fmla="*/ 5 h 85"/>
              <a:gd name="T24" fmla="*/ 5 w 323"/>
              <a:gd name="T25" fmla="*/ 0 h 85"/>
              <a:gd name="T26" fmla="*/ 5 w 32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3" h="85">
                <a:moveTo>
                  <a:pt x="0" y="0"/>
                </a:moveTo>
                <a:lnTo>
                  <a:pt x="323" y="0"/>
                </a:lnTo>
                <a:lnTo>
                  <a:pt x="32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5" y="79"/>
                </a:moveTo>
                <a:lnTo>
                  <a:pt x="0" y="79"/>
                </a:lnTo>
                <a:lnTo>
                  <a:pt x="318" y="79"/>
                </a:lnTo>
                <a:lnTo>
                  <a:pt x="318" y="79"/>
                </a:lnTo>
                <a:lnTo>
                  <a:pt x="318" y="0"/>
                </a:lnTo>
                <a:lnTo>
                  <a:pt x="318" y="5"/>
                </a:lnTo>
                <a:lnTo>
                  <a:pt x="0" y="5"/>
                </a:lnTo>
                <a:lnTo>
                  <a:pt x="5" y="0"/>
                </a:lnTo>
                <a:lnTo>
                  <a:pt x="5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Freeform 65">
            <a:extLst>
              <a:ext uri="{FF2B5EF4-FFF2-40B4-BE49-F238E27FC236}">
                <a16:creationId xmlns:a16="http://schemas.microsoft.com/office/drawing/2014/main" id="{2DC1EEFF-AFFC-0280-5270-D80679543B01}"/>
              </a:ext>
            </a:extLst>
          </p:cNvPr>
          <p:cNvSpPr>
            <a:spLocks noEditPoints="1"/>
          </p:cNvSpPr>
          <p:nvPr/>
        </p:nvSpPr>
        <p:spPr bwMode="auto">
          <a:xfrm>
            <a:off x="5620302" y="1967849"/>
            <a:ext cx="963613" cy="2475131"/>
          </a:xfrm>
          <a:custGeom>
            <a:avLst/>
            <a:gdLst>
              <a:gd name="T0" fmla="*/ 0 w 607"/>
              <a:gd name="T1" fmla="*/ 0 h 1261"/>
              <a:gd name="T2" fmla="*/ 607 w 607"/>
              <a:gd name="T3" fmla="*/ 0 h 1261"/>
              <a:gd name="T4" fmla="*/ 607 w 607"/>
              <a:gd name="T5" fmla="*/ 1261 h 1261"/>
              <a:gd name="T6" fmla="*/ 0 w 607"/>
              <a:gd name="T7" fmla="*/ 1261 h 1261"/>
              <a:gd name="T8" fmla="*/ 0 w 607"/>
              <a:gd name="T9" fmla="*/ 0 h 1261"/>
              <a:gd name="T10" fmla="*/ 5 w 607"/>
              <a:gd name="T11" fmla="*/ 1255 h 1261"/>
              <a:gd name="T12" fmla="*/ 0 w 607"/>
              <a:gd name="T13" fmla="*/ 1255 h 1261"/>
              <a:gd name="T14" fmla="*/ 602 w 607"/>
              <a:gd name="T15" fmla="*/ 1255 h 1261"/>
              <a:gd name="T16" fmla="*/ 602 w 607"/>
              <a:gd name="T17" fmla="*/ 1255 h 1261"/>
              <a:gd name="T18" fmla="*/ 602 w 607"/>
              <a:gd name="T19" fmla="*/ 0 h 1261"/>
              <a:gd name="T20" fmla="*/ 602 w 607"/>
              <a:gd name="T21" fmla="*/ 5 h 1261"/>
              <a:gd name="T22" fmla="*/ 0 w 607"/>
              <a:gd name="T23" fmla="*/ 5 h 1261"/>
              <a:gd name="T24" fmla="*/ 5 w 607"/>
              <a:gd name="T25" fmla="*/ 0 h 1261"/>
              <a:gd name="T26" fmla="*/ 5 w 607"/>
              <a:gd name="T27" fmla="*/ 1255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07" h="1261">
                <a:moveTo>
                  <a:pt x="0" y="0"/>
                </a:moveTo>
                <a:lnTo>
                  <a:pt x="607" y="0"/>
                </a:lnTo>
                <a:lnTo>
                  <a:pt x="607" y="1261"/>
                </a:lnTo>
                <a:lnTo>
                  <a:pt x="0" y="1261"/>
                </a:lnTo>
                <a:lnTo>
                  <a:pt x="0" y="0"/>
                </a:lnTo>
                <a:close/>
                <a:moveTo>
                  <a:pt x="5" y="1255"/>
                </a:moveTo>
                <a:lnTo>
                  <a:pt x="0" y="1255"/>
                </a:lnTo>
                <a:lnTo>
                  <a:pt x="602" y="1255"/>
                </a:lnTo>
                <a:lnTo>
                  <a:pt x="602" y="1255"/>
                </a:lnTo>
                <a:lnTo>
                  <a:pt x="602" y="0"/>
                </a:lnTo>
                <a:lnTo>
                  <a:pt x="602" y="5"/>
                </a:lnTo>
                <a:lnTo>
                  <a:pt x="0" y="5"/>
                </a:lnTo>
                <a:lnTo>
                  <a:pt x="5" y="0"/>
                </a:lnTo>
                <a:lnTo>
                  <a:pt x="5" y="125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66">
            <a:extLst>
              <a:ext uri="{FF2B5EF4-FFF2-40B4-BE49-F238E27FC236}">
                <a16:creationId xmlns:a16="http://schemas.microsoft.com/office/drawing/2014/main" id="{482B92B9-2257-6E11-5D6F-3048506C4DF4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3429001"/>
            <a:ext cx="919163" cy="1699196"/>
          </a:xfrm>
          <a:custGeom>
            <a:avLst/>
            <a:gdLst>
              <a:gd name="T0" fmla="*/ 0 w 579"/>
              <a:gd name="T1" fmla="*/ 0 h 811"/>
              <a:gd name="T2" fmla="*/ 579 w 579"/>
              <a:gd name="T3" fmla="*/ 0 h 811"/>
              <a:gd name="T4" fmla="*/ 579 w 579"/>
              <a:gd name="T5" fmla="*/ 811 h 811"/>
              <a:gd name="T6" fmla="*/ 0 w 579"/>
              <a:gd name="T7" fmla="*/ 811 h 811"/>
              <a:gd name="T8" fmla="*/ 0 w 579"/>
              <a:gd name="T9" fmla="*/ 0 h 811"/>
              <a:gd name="T10" fmla="*/ 6 w 579"/>
              <a:gd name="T11" fmla="*/ 805 h 811"/>
              <a:gd name="T12" fmla="*/ 0 w 579"/>
              <a:gd name="T13" fmla="*/ 805 h 811"/>
              <a:gd name="T14" fmla="*/ 573 w 579"/>
              <a:gd name="T15" fmla="*/ 805 h 811"/>
              <a:gd name="T16" fmla="*/ 573 w 579"/>
              <a:gd name="T17" fmla="*/ 805 h 811"/>
              <a:gd name="T18" fmla="*/ 573 w 579"/>
              <a:gd name="T19" fmla="*/ 0 h 811"/>
              <a:gd name="T20" fmla="*/ 573 w 579"/>
              <a:gd name="T21" fmla="*/ 6 h 811"/>
              <a:gd name="T22" fmla="*/ 0 w 579"/>
              <a:gd name="T23" fmla="*/ 6 h 811"/>
              <a:gd name="T24" fmla="*/ 6 w 579"/>
              <a:gd name="T25" fmla="*/ 0 h 811"/>
              <a:gd name="T26" fmla="*/ 6 w 579"/>
              <a:gd name="T27" fmla="*/ 805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9" h="811">
                <a:moveTo>
                  <a:pt x="0" y="0"/>
                </a:moveTo>
                <a:lnTo>
                  <a:pt x="579" y="0"/>
                </a:lnTo>
                <a:lnTo>
                  <a:pt x="579" y="811"/>
                </a:lnTo>
                <a:lnTo>
                  <a:pt x="0" y="811"/>
                </a:lnTo>
                <a:lnTo>
                  <a:pt x="0" y="0"/>
                </a:lnTo>
                <a:close/>
                <a:moveTo>
                  <a:pt x="6" y="805"/>
                </a:moveTo>
                <a:lnTo>
                  <a:pt x="0" y="805"/>
                </a:lnTo>
                <a:lnTo>
                  <a:pt x="573" y="805"/>
                </a:lnTo>
                <a:lnTo>
                  <a:pt x="573" y="805"/>
                </a:lnTo>
                <a:lnTo>
                  <a:pt x="573" y="0"/>
                </a:lnTo>
                <a:lnTo>
                  <a:pt x="573" y="6"/>
                </a:lnTo>
                <a:lnTo>
                  <a:pt x="0" y="6"/>
                </a:lnTo>
                <a:lnTo>
                  <a:pt x="6" y="0"/>
                </a:lnTo>
                <a:lnTo>
                  <a:pt x="6" y="805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67">
            <a:extLst>
              <a:ext uri="{FF2B5EF4-FFF2-40B4-BE49-F238E27FC236}">
                <a16:creationId xmlns:a16="http://schemas.microsoft.com/office/drawing/2014/main" id="{B5F65791-8A2B-6F01-B8E7-30EB7ED22EB2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4324519"/>
            <a:ext cx="874713" cy="992809"/>
          </a:xfrm>
          <a:custGeom>
            <a:avLst/>
            <a:gdLst>
              <a:gd name="T0" fmla="*/ 0 w 551"/>
              <a:gd name="T1" fmla="*/ 0 h 535"/>
              <a:gd name="T2" fmla="*/ 551 w 551"/>
              <a:gd name="T3" fmla="*/ 0 h 535"/>
              <a:gd name="T4" fmla="*/ 551 w 551"/>
              <a:gd name="T5" fmla="*/ 535 h 535"/>
              <a:gd name="T6" fmla="*/ 0 w 551"/>
              <a:gd name="T7" fmla="*/ 535 h 535"/>
              <a:gd name="T8" fmla="*/ 0 w 551"/>
              <a:gd name="T9" fmla="*/ 0 h 535"/>
              <a:gd name="T10" fmla="*/ 6 w 551"/>
              <a:gd name="T11" fmla="*/ 530 h 535"/>
              <a:gd name="T12" fmla="*/ 0 w 551"/>
              <a:gd name="T13" fmla="*/ 530 h 535"/>
              <a:gd name="T14" fmla="*/ 545 w 551"/>
              <a:gd name="T15" fmla="*/ 530 h 535"/>
              <a:gd name="T16" fmla="*/ 545 w 551"/>
              <a:gd name="T17" fmla="*/ 530 h 535"/>
              <a:gd name="T18" fmla="*/ 545 w 551"/>
              <a:gd name="T19" fmla="*/ 0 h 535"/>
              <a:gd name="T20" fmla="*/ 545 w 551"/>
              <a:gd name="T21" fmla="*/ 6 h 535"/>
              <a:gd name="T22" fmla="*/ 0 w 551"/>
              <a:gd name="T23" fmla="*/ 6 h 535"/>
              <a:gd name="T24" fmla="*/ 6 w 551"/>
              <a:gd name="T25" fmla="*/ 0 h 535"/>
              <a:gd name="T26" fmla="*/ 6 w 551"/>
              <a:gd name="T27" fmla="*/ 53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35">
                <a:moveTo>
                  <a:pt x="0" y="0"/>
                </a:moveTo>
                <a:lnTo>
                  <a:pt x="551" y="0"/>
                </a:lnTo>
                <a:lnTo>
                  <a:pt x="551" y="535"/>
                </a:lnTo>
                <a:lnTo>
                  <a:pt x="0" y="535"/>
                </a:lnTo>
                <a:lnTo>
                  <a:pt x="0" y="0"/>
                </a:lnTo>
                <a:close/>
                <a:moveTo>
                  <a:pt x="6" y="530"/>
                </a:moveTo>
                <a:lnTo>
                  <a:pt x="0" y="530"/>
                </a:lnTo>
                <a:lnTo>
                  <a:pt x="545" y="530"/>
                </a:lnTo>
                <a:lnTo>
                  <a:pt x="545" y="530"/>
                </a:lnTo>
                <a:lnTo>
                  <a:pt x="545" y="0"/>
                </a:lnTo>
                <a:lnTo>
                  <a:pt x="545" y="6"/>
                </a:lnTo>
                <a:lnTo>
                  <a:pt x="0" y="6"/>
                </a:lnTo>
                <a:lnTo>
                  <a:pt x="6" y="0"/>
                </a:lnTo>
                <a:lnTo>
                  <a:pt x="6" y="530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Rectangle 68">
            <a:extLst>
              <a:ext uri="{FF2B5EF4-FFF2-40B4-BE49-F238E27FC236}">
                <a16:creationId xmlns:a16="http://schemas.microsoft.com/office/drawing/2014/main" id="{F99E8347-6DBF-4FCB-A437-C2B27CD9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702" y="1724261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1" name="Rectangle 69">
            <a:extLst>
              <a:ext uri="{FF2B5EF4-FFF2-40B4-BE49-F238E27FC236}">
                <a16:creationId xmlns:a16="http://schemas.microsoft.com/office/drawing/2014/main" id="{B8CA827E-F22A-72A5-0B6B-DD76D27B9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2" y="1724261"/>
            <a:ext cx="8976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2" name="Rectangle 70">
            <a:extLst>
              <a:ext uri="{FF2B5EF4-FFF2-40B4-BE49-F238E27FC236}">
                <a16:creationId xmlns:a16="http://schemas.microsoft.com/office/drawing/2014/main" id="{CCEF11AE-B9B6-72AF-D789-31508F525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864" y="3191095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3" name="Rectangle 71">
            <a:extLst>
              <a:ext uri="{FF2B5EF4-FFF2-40B4-BE49-F238E27FC236}">
                <a16:creationId xmlns:a16="http://schemas.microsoft.com/office/drawing/2014/main" id="{B114F75A-554D-E7F9-C686-BC3DB4999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764" y="3191095"/>
            <a:ext cx="92974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B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72">
            <a:extLst>
              <a:ext uri="{FF2B5EF4-FFF2-40B4-BE49-F238E27FC236}">
                <a16:creationId xmlns:a16="http://schemas.microsoft.com/office/drawing/2014/main" id="{8B6CC39C-A0CC-09A6-5B3B-3897E0EAB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964" y="4086097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5" name="Rectangle 73">
            <a:extLst>
              <a:ext uri="{FF2B5EF4-FFF2-40B4-BE49-F238E27FC236}">
                <a16:creationId xmlns:a16="http://schemas.microsoft.com/office/drawing/2014/main" id="{B2263515-D7AF-4455-4CB5-CBE5BE400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864" y="4086097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6" name="Rectangle 74">
            <a:extLst>
              <a:ext uri="{FF2B5EF4-FFF2-40B4-BE49-F238E27FC236}">
                <a16:creationId xmlns:a16="http://schemas.microsoft.com/office/drawing/2014/main" id="{54AC13A1-459E-2D62-6CFF-0241F452E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2837214"/>
            <a:ext cx="504825" cy="1190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75">
            <a:extLst>
              <a:ext uri="{FF2B5EF4-FFF2-40B4-BE49-F238E27FC236}">
                <a16:creationId xmlns:a16="http://schemas.microsoft.com/office/drawing/2014/main" id="{0E1D74DC-41B8-696A-6D6F-59C031D9D9DA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2837214"/>
            <a:ext cx="514350" cy="127000"/>
          </a:xfrm>
          <a:custGeom>
            <a:avLst/>
            <a:gdLst>
              <a:gd name="T0" fmla="*/ 0 w 324"/>
              <a:gd name="T1" fmla="*/ 0 h 80"/>
              <a:gd name="T2" fmla="*/ 324 w 324"/>
              <a:gd name="T3" fmla="*/ 0 h 80"/>
              <a:gd name="T4" fmla="*/ 324 w 324"/>
              <a:gd name="T5" fmla="*/ 80 h 80"/>
              <a:gd name="T6" fmla="*/ 0 w 324"/>
              <a:gd name="T7" fmla="*/ 80 h 80"/>
              <a:gd name="T8" fmla="*/ 0 w 324"/>
              <a:gd name="T9" fmla="*/ 0 h 80"/>
              <a:gd name="T10" fmla="*/ 6 w 324"/>
              <a:gd name="T11" fmla="*/ 75 h 80"/>
              <a:gd name="T12" fmla="*/ 0 w 324"/>
              <a:gd name="T13" fmla="*/ 75 h 80"/>
              <a:gd name="T14" fmla="*/ 318 w 324"/>
              <a:gd name="T15" fmla="*/ 75 h 80"/>
              <a:gd name="T16" fmla="*/ 318 w 324"/>
              <a:gd name="T17" fmla="*/ 75 h 80"/>
              <a:gd name="T18" fmla="*/ 318 w 324"/>
              <a:gd name="T19" fmla="*/ 0 h 80"/>
              <a:gd name="T20" fmla="*/ 318 w 324"/>
              <a:gd name="T21" fmla="*/ 6 h 80"/>
              <a:gd name="T22" fmla="*/ 0 w 324"/>
              <a:gd name="T23" fmla="*/ 6 h 80"/>
              <a:gd name="T24" fmla="*/ 6 w 324"/>
              <a:gd name="T25" fmla="*/ 0 h 80"/>
              <a:gd name="T26" fmla="*/ 6 w 324"/>
              <a:gd name="T27" fmla="*/ 7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4" h="80">
                <a:moveTo>
                  <a:pt x="0" y="0"/>
                </a:moveTo>
                <a:lnTo>
                  <a:pt x="324" y="0"/>
                </a:lnTo>
                <a:lnTo>
                  <a:pt x="324" y="80"/>
                </a:lnTo>
                <a:lnTo>
                  <a:pt x="0" y="80"/>
                </a:lnTo>
                <a:lnTo>
                  <a:pt x="0" y="0"/>
                </a:lnTo>
                <a:close/>
                <a:moveTo>
                  <a:pt x="6" y="75"/>
                </a:moveTo>
                <a:lnTo>
                  <a:pt x="0" y="75"/>
                </a:lnTo>
                <a:lnTo>
                  <a:pt x="318" y="75"/>
                </a:lnTo>
                <a:lnTo>
                  <a:pt x="318" y="75"/>
                </a:lnTo>
                <a:lnTo>
                  <a:pt x="318" y="0"/>
                </a:lnTo>
                <a:lnTo>
                  <a:pt x="318" y="6"/>
                </a:lnTo>
                <a:lnTo>
                  <a:pt x="0" y="6"/>
                </a:lnTo>
                <a:lnTo>
                  <a:pt x="6" y="0"/>
                </a:lnTo>
                <a:lnTo>
                  <a:pt x="6" y="7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594003DB-AC40-5DBD-BFE6-60DE24B6B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764" y="3632669"/>
            <a:ext cx="685800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77">
            <a:extLst>
              <a:ext uri="{FF2B5EF4-FFF2-40B4-BE49-F238E27FC236}">
                <a16:creationId xmlns:a16="http://schemas.microsoft.com/office/drawing/2014/main" id="{A760D0CB-751C-0D4B-4E88-A4CE88A8195C}"/>
              </a:ext>
            </a:extLst>
          </p:cNvPr>
          <p:cNvSpPr>
            <a:spLocks noEditPoints="1"/>
          </p:cNvSpPr>
          <p:nvPr/>
        </p:nvSpPr>
        <p:spPr bwMode="auto">
          <a:xfrm>
            <a:off x="5637764" y="3632669"/>
            <a:ext cx="693738" cy="133350"/>
          </a:xfrm>
          <a:custGeom>
            <a:avLst/>
            <a:gdLst>
              <a:gd name="T0" fmla="*/ 0 w 437"/>
              <a:gd name="T1" fmla="*/ 0 h 84"/>
              <a:gd name="T2" fmla="*/ 437 w 437"/>
              <a:gd name="T3" fmla="*/ 0 h 84"/>
              <a:gd name="T4" fmla="*/ 437 w 437"/>
              <a:gd name="T5" fmla="*/ 84 h 84"/>
              <a:gd name="T6" fmla="*/ 0 w 437"/>
              <a:gd name="T7" fmla="*/ 84 h 84"/>
              <a:gd name="T8" fmla="*/ 0 w 437"/>
              <a:gd name="T9" fmla="*/ 0 h 84"/>
              <a:gd name="T10" fmla="*/ 6 w 437"/>
              <a:gd name="T11" fmla="*/ 79 h 84"/>
              <a:gd name="T12" fmla="*/ 0 w 437"/>
              <a:gd name="T13" fmla="*/ 79 h 84"/>
              <a:gd name="T14" fmla="*/ 432 w 437"/>
              <a:gd name="T15" fmla="*/ 79 h 84"/>
              <a:gd name="T16" fmla="*/ 432 w 437"/>
              <a:gd name="T17" fmla="*/ 79 h 84"/>
              <a:gd name="T18" fmla="*/ 432 w 437"/>
              <a:gd name="T19" fmla="*/ 0 h 84"/>
              <a:gd name="T20" fmla="*/ 432 w 437"/>
              <a:gd name="T21" fmla="*/ 5 h 84"/>
              <a:gd name="T22" fmla="*/ 0 w 437"/>
              <a:gd name="T23" fmla="*/ 5 h 84"/>
              <a:gd name="T24" fmla="*/ 6 w 437"/>
              <a:gd name="T25" fmla="*/ 0 h 84"/>
              <a:gd name="T26" fmla="*/ 6 w 437"/>
              <a:gd name="T27" fmla="*/ 7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7" h="84">
                <a:moveTo>
                  <a:pt x="0" y="0"/>
                </a:moveTo>
                <a:lnTo>
                  <a:pt x="437" y="0"/>
                </a:lnTo>
                <a:lnTo>
                  <a:pt x="437" y="84"/>
                </a:lnTo>
                <a:lnTo>
                  <a:pt x="0" y="84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2" y="79"/>
                </a:lnTo>
                <a:lnTo>
                  <a:pt x="432" y="79"/>
                </a:lnTo>
                <a:lnTo>
                  <a:pt x="432" y="0"/>
                </a:lnTo>
                <a:lnTo>
                  <a:pt x="432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78">
            <a:extLst>
              <a:ext uri="{FF2B5EF4-FFF2-40B4-BE49-F238E27FC236}">
                <a16:creationId xmlns:a16="http://schemas.microsoft.com/office/drawing/2014/main" id="{BB455B52-5A43-D989-8256-AA4F187CE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442980"/>
            <a:ext cx="693738" cy="12541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" name="Freeform 79">
            <a:extLst>
              <a:ext uri="{FF2B5EF4-FFF2-40B4-BE49-F238E27FC236}">
                <a16:creationId xmlns:a16="http://schemas.microsoft.com/office/drawing/2014/main" id="{5714BBB5-74E9-F7EA-B492-2AA82260C25C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442980"/>
            <a:ext cx="703263" cy="134938"/>
          </a:xfrm>
          <a:custGeom>
            <a:avLst/>
            <a:gdLst>
              <a:gd name="T0" fmla="*/ 0 w 443"/>
              <a:gd name="T1" fmla="*/ 0 h 85"/>
              <a:gd name="T2" fmla="*/ 443 w 443"/>
              <a:gd name="T3" fmla="*/ 0 h 85"/>
              <a:gd name="T4" fmla="*/ 443 w 443"/>
              <a:gd name="T5" fmla="*/ 85 h 85"/>
              <a:gd name="T6" fmla="*/ 0 w 443"/>
              <a:gd name="T7" fmla="*/ 85 h 85"/>
              <a:gd name="T8" fmla="*/ 0 w 443"/>
              <a:gd name="T9" fmla="*/ 0 h 85"/>
              <a:gd name="T10" fmla="*/ 6 w 443"/>
              <a:gd name="T11" fmla="*/ 79 h 85"/>
              <a:gd name="T12" fmla="*/ 0 w 443"/>
              <a:gd name="T13" fmla="*/ 79 h 85"/>
              <a:gd name="T14" fmla="*/ 437 w 443"/>
              <a:gd name="T15" fmla="*/ 79 h 85"/>
              <a:gd name="T16" fmla="*/ 437 w 443"/>
              <a:gd name="T17" fmla="*/ 79 h 85"/>
              <a:gd name="T18" fmla="*/ 437 w 443"/>
              <a:gd name="T19" fmla="*/ 0 h 85"/>
              <a:gd name="T20" fmla="*/ 437 w 443"/>
              <a:gd name="T21" fmla="*/ 5 h 85"/>
              <a:gd name="T22" fmla="*/ 0 w 443"/>
              <a:gd name="T23" fmla="*/ 5 h 85"/>
              <a:gd name="T24" fmla="*/ 6 w 443"/>
              <a:gd name="T25" fmla="*/ 0 h 85"/>
              <a:gd name="T26" fmla="*/ 6 w 443"/>
              <a:gd name="T27" fmla="*/ 7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3" h="85">
                <a:moveTo>
                  <a:pt x="0" y="0"/>
                </a:moveTo>
                <a:lnTo>
                  <a:pt x="443" y="0"/>
                </a:lnTo>
                <a:lnTo>
                  <a:pt x="44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79"/>
                </a:moveTo>
                <a:lnTo>
                  <a:pt x="0" y="79"/>
                </a:lnTo>
                <a:lnTo>
                  <a:pt x="437" y="79"/>
                </a:lnTo>
                <a:lnTo>
                  <a:pt x="437" y="79"/>
                </a:lnTo>
                <a:lnTo>
                  <a:pt x="437" y="0"/>
                </a:lnTo>
                <a:lnTo>
                  <a:pt x="437" y="5"/>
                </a:lnTo>
                <a:lnTo>
                  <a:pt x="0" y="5"/>
                </a:lnTo>
                <a:lnTo>
                  <a:pt x="6" y="0"/>
                </a:lnTo>
                <a:lnTo>
                  <a:pt x="6" y="7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2" name="Rectangle 80">
            <a:extLst>
              <a:ext uri="{FF2B5EF4-FFF2-40B4-BE49-F238E27FC236}">
                <a16:creationId xmlns:a16="http://schemas.microsoft.com/office/drawing/2014/main" id="{3C0F7E38-E71A-F856-5A2D-9361D8A0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914" y="4839070"/>
            <a:ext cx="5683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3" name="Freeform 81">
            <a:extLst>
              <a:ext uri="{FF2B5EF4-FFF2-40B4-BE49-F238E27FC236}">
                <a16:creationId xmlns:a16="http://schemas.microsoft.com/office/drawing/2014/main" id="{0228DE30-8230-8E3E-6062-A7F13D3B0608}"/>
              </a:ext>
            </a:extLst>
          </p:cNvPr>
          <p:cNvSpPr>
            <a:spLocks noEditPoints="1"/>
          </p:cNvSpPr>
          <p:nvPr/>
        </p:nvSpPr>
        <p:spPr bwMode="auto">
          <a:xfrm>
            <a:off x="6710914" y="4839070"/>
            <a:ext cx="576263" cy="134938"/>
          </a:xfrm>
          <a:custGeom>
            <a:avLst/>
            <a:gdLst>
              <a:gd name="T0" fmla="*/ 0 w 363"/>
              <a:gd name="T1" fmla="*/ 0 h 85"/>
              <a:gd name="T2" fmla="*/ 363 w 363"/>
              <a:gd name="T3" fmla="*/ 0 h 85"/>
              <a:gd name="T4" fmla="*/ 363 w 363"/>
              <a:gd name="T5" fmla="*/ 85 h 85"/>
              <a:gd name="T6" fmla="*/ 0 w 363"/>
              <a:gd name="T7" fmla="*/ 85 h 85"/>
              <a:gd name="T8" fmla="*/ 0 w 363"/>
              <a:gd name="T9" fmla="*/ 0 h 85"/>
              <a:gd name="T10" fmla="*/ 6 w 363"/>
              <a:gd name="T11" fmla="*/ 80 h 85"/>
              <a:gd name="T12" fmla="*/ 0 w 363"/>
              <a:gd name="T13" fmla="*/ 80 h 85"/>
              <a:gd name="T14" fmla="*/ 358 w 363"/>
              <a:gd name="T15" fmla="*/ 80 h 85"/>
              <a:gd name="T16" fmla="*/ 358 w 363"/>
              <a:gd name="T17" fmla="*/ 80 h 85"/>
              <a:gd name="T18" fmla="*/ 358 w 363"/>
              <a:gd name="T19" fmla="*/ 0 h 85"/>
              <a:gd name="T20" fmla="*/ 358 w 363"/>
              <a:gd name="T21" fmla="*/ 6 h 85"/>
              <a:gd name="T22" fmla="*/ 0 w 363"/>
              <a:gd name="T23" fmla="*/ 6 h 85"/>
              <a:gd name="T24" fmla="*/ 6 w 363"/>
              <a:gd name="T25" fmla="*/ 0 h 85"/>
              <a:gd name="T26" fmla="*/ 6 w 363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3" h="85">
                <a:moveTo>
                  <a:pt x="0" y="0"/>
                </a:moveTo>
                <a:lnTo>
                  <a:pt x="363" y="0"/>
                </a:lnTo>
                <a:lnTo>
                  <a:pt x="363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358" y="80"/>
                </a:lnTo>
                <a:lnTo>
                  <a:pt x="358" y="80"/>
                </a:lnTo>
                <a:lnTo>
                  <a:pt x="358" y="0"/>
                </a:lnTo>
                <a:lnTo>
                  <a:pt x="35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4" name="Rectangle 82">
            <a:extLst>
              <a:ext uri="{FF2B5EF4-FFF2-40B4-BE49-F238E27FC236}">
                <a16:creationId xmlns:a16="http://schemas.microsoft.com/office/drawing/2014/main" id="{9AE2CFF9-AECC-78AD-E1BB-87E3977F3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078186"/>
            <a:ext cx="730250" cy="13493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Freeform 83">
            <a:extLst>
              <a:ext uri="{FF2B5EF4-FFF2-40B4-BE49-F238E27FC236}">
                <a16:creationId xmlns:a16="http://schemas.microsoft.com/office/drawing/2014/main" id="{648F93DB-CA3A-DC7E-195C-47291C6CCD4D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078186"/>
            <a:ext cx="739775" cy="142875"/>
          </a:xfrm>
          <a:custGeom>
            <a:avLst/>
            <a:gdLst>
              <a:gd name="T0" fmla="*/ 0 w 466"/>
              <a:gd name="T1" fmla="*/ 0 h 90"/>
              <a:gd name="T2" fmla="*/ 466 w 466"/>
              <a:gd name="T3" fmla="*/ 0 h 90"/>
              <a:gd name="T4" fmla="*/ 466 w 466"/>
              <a:gd name="T5" fmla="*/ 90 h 90"/>
              <a:gd name="T6" fmla="*/ 0 w 466"/>
              <a:gd name="T7" fmla="*/ 90 h 90"/>
              <a:gd name="T8" fmla="*/ 0 w 466"/>
              <a:gd name="T9" fmla="*/ 0 h 90"/>
              <a:gd name="T10" fmla="*/ 6 w 466"/>
              <a:gd name="T11" fmla="*/ 85 h 90"/>
              <a:gd name="T12" fmla="*/ 0 w 466"/>
              <a:gd name="T13" fmla="*/ 85 h 90"/>
              <a:gd name="T14" fmla="*/ 460 w 466"/>
              <a:gd name="T15" fmla="*/ 85 h 90"/>
              <a:gd name="T16" fmla="*/ 460 w 466"/>
              <a:gd name="T17" fmla="*/ 85 h 90"/>
              <a:gd name="T18" fmla="*/ 460 w 466"/>
              <a:gd name="T19" fmla="*/ 0 h 90"/>
              <a:gd name="T20" fmla="*/ 460 w 466"/>
              <a:gd name="T21" fmla="*/ 6 h 90"/>
              <a:gd name="T22" fmla="*/ 0 w 466"/>
              <a:gd name="T23" fmla="*/ 6 h 90"/>
              <a:gd name="T24" fmla="*/ 6 w 466"/>
              <a:gd name="T25" fmla="*/ 0 h 90"/>
              <a:gd name="T26" fmla="*/ 6 w 466"/>
              <a:gd name="T27" fmla="*/ 8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6" h="90">
                <a:moveTo>
                  <a:pt x="0" y="0"/>
                </a:moveTo>
                <a:lnTo>
                  <a:pt x="466" y="0"/>
                </a:lnTo>
                <a:lnTo>
                  <a:pt x="466" y="90"/>
                </a:lnTo>
                <a:lnTo>
                  <a:pt x="0" y="90"/>
                </a:lnTo>
                <a:lnTo>
                  <a:pt x="0" y="0"/>
                </a:lnTo>
                <a:close/>
                <a:moveTo>
                  <a:pt x="6" y="85"/>
                </a:moveTo>
                <a:lnTo>
                  <a:pt x="0" y="85"/>
                </a:lnTo>
                <a:lnTo>
                  <a:pt x="460" y="85"/>
                </a:lnTo>
                <a:lnTo>
                  <a:pt x="460" y="85"/>
                </a:lnTo>
                <a:lnTo>
                  <a:pt x="460" y="0"/>
                </a:lnTo>
                <a:lnTo>
                  <a:pt x="460" y="6"/>
                </a:lnTo>
                <a:lnTo>
                  <a:pt x="0" y="6"/>
                </a:lnTo>
                <a:lnTo>
                  <a:pt x="6" y="0"/>
                </a:lnTo>
                <a:lnTo>
                  <a:pt x="6" y="8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6" name="Rectangle 84">
            <a:extLst>
              <a:ext uri="{FF2B5EF4-FFF2-40B4-BE49-F238E27FC236}">
                <a16:creationId xmlns:a16="http://schemas.microsoft.com/office/drawing/2014/main" id="{B6788A94-5E8F-488A-46AE-9E0DE3ED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383188"/>
            <a:ext cx="315913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7" name="Freeform 85">
            <a:extLst>
              <a:ext uri="{FF2B5EF4-FFF2-40B4-BE49-F238E27FC236}">
                <a16:creationId xmlns:a16="http://schemas.microsoft.com/office/drawing/2014/main" id="{FB7BFE36-695B-DA89-9759-2C46996B3290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383188"/>
            <a:ext cx="323850" cy="134938"/>
          </a:xfrm>
          <a:custGeom>
            <a:avLst/>
            <a:gdLst>
              <a:gd name="T0" fmla="*/ 0 w 204"/>
              <a:gd name="T1" fmla="*/ 0 h 85"/>
              <a:gd name="T2" fmla="*/ 204 w 204"/>
              <a:gd name="T3" fmla="*/ 0 h 85"/>
              <a:gd name="T4" fmla="*/ 204 w 204"/>
              <a:gd name="T5" fmla="*/ 85 h 85"/>
              <a:gd name="T6" fmla="*/ 0 w 204"/>
              <a:gd name="T7" fmla="*/ 85 h 85"/>
              <a:gd name="T8" fmla="*/ 0 w 204"/>
              <a:gd name="T9" fmla="*/ 0 h 85"/>
              <a:gd name="T10" fmla="*/ 6 w 204"/>
              <a:gd name="T11" fmla="*/ 80 h 85"/>
              <a:gd name="T12" fmla="*/ 0 w 204"/>
              <a:gd name="T13" fmla="*/ 80 h 85"/>
              <a:gd name="T14" fmla="*/ 199 w 204"/>
              <a:gd name="T15" fmla="*/ 80 h 85"/>
              <a:gd name="T16" fmla="*/ 199 w 204"/>
              <a:gd name="T17" fmla="*/ 80 h 85"/>
              <a:gd name="T18" fmla="*/ 199 w 204"/>
              <a:gd name="T19" fmla="*/ 0 h 85"/>
              <a:gd name="T20" fmla="*/ 199 w 204"/>
              <a:gd name="T21" fmla="*/ 6 h 85"/>
              <a:gd name="T22" fmla="*/ 0 w 204"/>
              <a:gd name="T23" fmla="*/ 6 h 85"/>
              <a:gd name="T24" fmla="*/ 6 w 204"/>
              <a:gd name="T25" fmla="*/ 0 h 85"/>
              <a:gd name="T26" fmla="*/ 6 w 20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85">
                <a:moveTo>
                  <a:pt x="0" y="0"/>
                </a:moveTo>
                <a:lnTo>
                  <a:pt x="204" y="0"/>
                </a:lnTo>
                <a:lnTo>
                  <a:pt x="20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199" y="80"/>
                </a:lnTo>
                <a:lnTo>
                  <a:pt x="199" y="80"/>
                </a:lnTo>
                <a:lnTo>
                  <a:pt x="199" y="0"/>
                </a:lnTo>
                <a:lnTo>
                  <a:pt x="199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8" name="Rectangle 86">
            <a:extLst>
              <a:ext uri="{FF2B5EF4-FFF2-40B4-BE49-F238E27FC236}">
                <a16:creationId xmlns:a16="http://schemas.microsoft.com/office/drawing/2014/main" id="{42114CE1-443F-CC8E-E597-1FD9F25C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527" y="2722231"/>
            <a:ext cx="377825" cy="127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9" name="Freeform 87">
            <a:extLst>
              <a:ext uri="{FF2B5EF4-FFF2-40B4-BE49-F238E27FC236}">
                <a16:creationId xmlns:a16="http://schemas.microsoft.com/office/drawing/2014/main" id="{E56FF878-DD58-2997-713B-9E7D02B06606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2722231"/>
            <a:ext cx="387350" cy="134938"/>
          </a:xfrm>
          <a:custGeom>
            <a:avLst/>
            <a:gdLst>
              <a:gd name="T0" fmla="*/ 0 w 244"/>
              <a:gd name="T1" fmla="*/ 0 h 85"/>
              <a:gd name="T2" fmla="*/ 244 w 244"/>
              <a:gd name="T3" fmla="*/ 0 h 85"/>
              <a:gd name="T4" fmla="*/ 244 w 244"/>
              <a:gd name="T5" fmla="*/ 85 h 85"/>
              <a:gd name="T6" fmla="*/ 0 w 244"/>
              <a:gd name="T7" fmla="*/ 85 h 85"/>
              <a:gd name="T8" fmla="*/ 0 w 244"/>
              <a:gd name="T9" fmla="*/ 0 h 85"/>
              <a:gd name="T10" fmla="*/ 6 w 244"/>
              <a:gd name="T11" fmla="*/ 80 h 85"/>
              <a:gd name="T12" fmla="*/ 0 w 244"/>
              <a:gd name="T13" fmla="*/ 80 h 85"/>
              <a:gd name="T14" fmla="*/ 238 w 244"/>
              <a:gd name="T15" fmla="*/ 80 h 85"/>
              <a:gd name="T16" fmla="*/ 238 w 244"/>
              <a:gd name="T17" fmla="*/ 80 h 85"/>
              <a:gd name="T18" fmla="*/ 238 w 244"/>
              <a:gd name="T19" fmla="*/ 0 h 85"/>
              <a:gd name="T20" fmla="*/ 238 w 244"/>
              <a:gd name="T21" fmla="*/ 6 h 85"/>
              <a:gd name="T22" fmla="*/ 0 w 244"/>
              <a:gd name="T23" fmla="*/ 6 h 85"/>
              <a:gd name="T24" fmla="*/ 6 w 244"/>
              <a:gd name="T25" fmla="*/ 0 h 85"/>
              <a:gd name="T26" fmla="*/ 6 w 244"/>
              <a:gd name="T27" fmla="*/ 8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4" h="85">
                <a:moveTo>
                  <a:pt x="0" y="0"/>
                </a:moveTo>
                <a:lnTo>
                  <a:pt x="244" y="0"/>
                </a:lnTo>
                <a:lnTo>
                  <a:pt x="244" y="85"/>
                </a:lnTo>
                <a:lnTo>
                  <a:pt x="0" y="85"/>
                </a:lnTo>
                <a:lnTo>
                  <a:pt x="0" y="0"/>
                </a:lnTo>
                <a:close/>
                <a:moveTo>
                  <a:pt x="6" y="80"/>
                </a:moveTo>
                <a:lnTo>
                  <a:pt x="0" y="80"/>
                </a:lnTo>
                <a:lnTo>
                  <a:pt x="238" y="80"/>
                </a:lnTo>
                <a:lnTo>
                  <a:pt x="238" y="80"/>
                </a:lnTo>
                <a:lnTo>
                  <a:pt x="238" y="0"/>
                </a:lnTo>
                <a:lnTo>
                  <a:pt x="238" y="6"/>
                </a:lnTo>
                <a:lnTo>
                  <a:pt x="0" y="6"/>
                </a:lnTo>
                <a:lnTo>
                  <a:pt x="6" y="0"/>
                </a:lnTo>
                <a:lnTo>
                  <a:pt x="6" y="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0" name="Freeform 88">
            <a:extLst>
              <a:ext uri="{FF2B5EF4-FFF2-40B4-BE49-F238E27FC236}">
                <a16:creationId xmlns:a16="http://schemas.microsoft.com/office/drawing/2014/main" id="{B7364DBF-B549-DA8A-6A6D-062EBC66593A}"/>
              </a:ext>
            </a:extLst>
          </p:cNvPr>
          <p:cNvSpPr>
            <a:spLocks noEditPoints="1"/>
          </p:cNvSpPr>
          <p:nvPr/>
        </p:nvSpPr>
        <p:spPr bwMode="auto">
          <a:xfrm>
            <a:off x="7801527" y="1909111"/>
            <a:ext cx="874713" cy="1132576"/>
          </a:xfrm>
          <a:custGeom>
            <a:avLst/>
            <a:gdLst>
              <a:gd name="T0" fmla="*/ 0 w 551"/>
              <a:gd name="T1" fmla="*/ 0 h 524"/>
              <a:gd name="T2" fmla="*/ 551 w 551"/>
              <a:gd name="T3" fmla="*/ 0 h 524"/>
              <a:gd name="T4" fmla="*/ 551 w 551"/>
              <a:gd name="T5" fmla="*/ 524 h 524"/>
              <a:gd name="T6" fmla="*/ 0 w 551"/>
              <a:gd name="T7" fmla="*/ 524 h 524"/>
              <a:gd name="T8" fmla="*/ 0 w 551"/>
              <a:gd name="T9" fmla="*/ 0 h 524"/>
              <a:gd name="T10" fmla="*/ 6 w 551"/>
              <a:gd name="T11" fmla="*/ 519 h 524"/>
              <a:gd name="T12" fmla="*/ 0 w 551"/>
              <a:gd name="T13" fmla="*/ 519 h 524"/>
              <a:gd name="T14" fmla="*/ 545 w 551"/>
              <a:gd name="T15" fmla="*/ 519 h 524"/>
              <a:gd name="T16" fmla="*/ 545 w 551"/>
              <a:gd name="T17" fmla="*/ 519 h 524"/>
              <a:gd name="T18" fmla="*/ 545 w 551"/>
              <a:gd name="T19" fmla="*/ 0 h 524"/>
              <a:gd name="T20" fmla="*/ 545 w 551"/>
              <a:gd name="T21" fmla="*/ 5 h 524"/>
              <a:gd name="T22" fmla="*/ 0 w 551"/>
              <a:gd name="T23" fmla="*/ 5 h 524"/>
              <a:gd name="T24" fmla="*/ 6 w 551"/>
              <a:gd name="T25" fmla="*/ 0 h 524"/>
              <a:gd name="T26" fmla="*/ 6 w 551"/>
              <a:gd name="T27" fmla="*/ 519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51" h="524">
                <a:moveTo>
                  <a:pt x="0" y="0"/>
                </a:moveTo>
                <a:lnTo>
                  <a:pt x="551" y="0"/>
                </a:lnTo>
                <a:lnTo>
                  <a:pt x="551" y="524"/>
                </a:lnTo>
                <a:lnTo>
                  <a:pt x="0" y="524"/>
                </a:lnTo>
                <a:lnTo>
                  <a:pt x="0" y="0"/>
                </a:lnTo>
                <a:close/>
                <a:moveTo>
                  <a:pt x="6" y="519"/>
                </a:moveTo>
                <a:lnTo>
                  <a:pt x="0" y="519"/>
                </a:lnTo>
                <a:lnTo>
                  <a:pt x="545" y="519"/>
                </a:lnTo>
                <a:lnTo>
                  <a:pt x="545" y="519"/>
                </a:lnTo>
                <a:lnTo>
                  <a:pt x="545" y="0"/>
                </a:lnTo>
                <a:lnTo>
                  <a:pt x="545" y="5"/>
                </a:lnTo>
                <a:lnTo>
                  <a:pt x="0" y="5"/>
                </a:lnTo>
                <a:lnTo>
                  <a:pt x="6" y="0"/>
                </a:lnTo>
                <a:lnTo>
                  <a:pt x="6" y="519"/>
                </a:lnTo>
                <a:close/>
              </a:path>
            </a:pathLst>
          </a:custGeom>
          <a:solidFill>
            <a:srgbClr val="000000"/>
          </a:solid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FBA16671-74A2-7D23-75AD-D9D076B84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39" y="1690924"/>
            <a:ext cx="275717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기업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90">
            <a:extLst>
              <a:ext uri="{FF2B5EF4-FFF2-40B4-BE49-F238E27FC236}">
                <a16:creationId xmlns:a16="http://schemas.microsoft.com/office/drawing/2014/main" id="{C03B7480-AC86-E35A-8AF6-02587B8C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839" y="1690924"/>
            <a:ext cx="993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</a:t>
            </a:r>
            <a:endParaRPr kumimoji="0" lang="ko-KR" altLang="ko-KR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">
            <a:extLst>
              <a:ext uri="{FF2B5EF4-FFF2-40B4-BE49-F238E27FC236}">
                <a16:creationId xmlns:a16="http://schemas.microsoft.com/office/drawing/2014/main" id="{BDB31AC9-2C1A-D863-7037-CD0AAAC0E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015" y="1580499"/>
            <a:ext cx="68608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 House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8995066-289E-AD81-3EE9-F980772A8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065" y="5395626"/>
            <a:ext cx="6540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Contract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5" name="Rectangle 8">
            <a:extLst>
              <a:ext uri="{FF2B5EF4-FFF2-40B4-BE49-F238E27FC236}">
                <a16:creationId xmlns:a16="http://schemas.microsoft.com/office/drawing/2014/main" id="{7F3ED077-18DF-861C-73F5-28DD970F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468" y="1580499"/>
            <a:ext cx="41357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Value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6" name="Rectangle 8">
            <a:extLst>
              <a:ext uri="{FF2B5EF4-FFF2-40B4-BE49-F238E27FC236}">
                <a16:creationId xmlns:a16="http://schemas.microsoft.com/office/drawing/2014/main" id="{3C14BD83-E6BD-BF78-2FC6-A329361AE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734" y="5386121"/>
            <a:ext cx="55303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300" b="1" i="0" u="none" strike="noStrike" cap="none" normalizeH="0" baseline="0" dirty="0">
                <a:ln>
                  <a:noFill/>
                </a:ln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Metrics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20D4C30-9E62-DE9A-5EAE-86BF82716CD5}"/>
              </a:ext>
            </a:extLst>
          </p:cNvPr>
          <p:cNvSpPr txBox="1"/>
          <p:nvPr/>
        </p:nvSpPr>
        <p:spPr>
          <a:xfrm>
            <a:off x="956240" y="100105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불확실성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B00771-AE63-C9A6-98BD-9C993524151B}"/>
              </a:ext>
            </a:extLst>
          </p:cNvPr>
          <p:cNvSpPr txBox="1"/>
          <p:nvPr/>
        </p:nvSpPr>
        <p:spPr>
          <a:xfrm>
            <a:off x="2577025" y="10145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목표설정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969A26D-4B63-A148-F694-DA0E9C0B6C66}"/>
              </a:ext>
            </a:extLst>
          </p:cNvPr>
          <p:cNvSpPr txBox="1"/>
          <p:nvPr/>
        </p:nvSpPr>
        <p:spPr>
          <a:xfrm>
            <a:off x="4332968" y="102074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관리점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614BE-B0F6-882D-C8B9-0D46B4853E06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6202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458002" y="894986"/>
            <a:ext cx="8989996" cy="1672606"/>
            <a:chOff x="2996698" y="255127"/>
            <a:chExt cx="8624172" cy="1516914"/>
          </a:xfrm>
        </p:grpSpPr>
        <p:grpSp>
          <p:nvGrpSpPr>
            <p:cNvPr id="56" name="그룹 55"/>
            <p:cNvGrpSpPr/>
            <p:nvPr/>
          </p:nvGrpSpPr>
          <p:grpSpPr>
            <a:xfrm>
              <a:off x="2996698" y="255127"/>
              <a:ext cx="8624172" cy="1516914"/>
              <a:chOff x="2996698" y="239079"/>
              <a:chExt cx="8624172" cy="1516914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996698" y="239079"/>
                <a:ext cx="8624172" cy="151691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atin typeface="+mn-ea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097430" y="483497"/>
                <a:ext cx="988298" cy="86827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Project</a:t>
                </a:r>
              </a:p>
            </p:txBody>
          </p:sp>
          <p:grpSp>
            <p:nvGrpSpPr>
              <p:cNvPr id="67" name="그룹 66"/>
              <p:cNvGrpSpPr/>
              <p:nvPr/>
            </p:nvGrpSpPr>
            <p:grpSpPr>
              <a:xfrm>
                <a:off x="3912090" y="498220"/>
                <a:ext cx="7279367" cy="1085150"/>
                <a:chOff x="3912090" y="471586"/>
                <a:chExt cx="7279367" cy="1085150"/>
              </a:xfrm>
            </p:grpSpPr>
            <p:grpSp>
              <p:nvGrpSpPr>
                <p:cNvPr id="68" name="그룹 67"/>
                <p:cNvGrpSpPr/>
                <p:nvPr/>
              </p:nvGrpSpPr>
              <p:grpSpPr>
                <a:xfrm>
                  <a:off x="6927909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8" name="직사각형 77"/>
                  <p:cNvSpPr/>
                  <p:nvPr/>
                </p:nvSpPr>
                <p:spPr>
                  <a:xfrm>
                    <a:off x="7202377" y="1542436"/>
                    <a:ext cx="1071213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Development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9" name="직사각형 78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69" name="그룹 68"/>
                <p:cNvGrpSpPr/>
                <p:nvPr/>
              </p:nvGrpSpPr>
              <p:grpSpPr>
                <a:xfrm>
                  <a:off x="3912090" y="471586"/>
                  <a:ext cx="2860136" cy="1085150"/>
                  <a:chOff x="3920968" y="708501"/>
                  <a:chExt cx="2860136" cy="1085150"/>
                </a:xfrm>
              </p:grpSpPr>
              <p:sp>
                <p:nvSpPr>
                  <p:cNvPr id="76" name="직사각형 75"/>
                  <p:cNvSpPr/>
                  <p:nvPr/>
                </p:nvSpPr>
                <p:spPr>
                  <a:xfrm>
                    <a:off x="3920968" y="1542436"/>
                    <a:ext cx="2860136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Exploration</a:t>
                    </a:r>
                    <a:r>
                      <a: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/ Feasibility          Research</a:t>
                    </a:r>
                    <a:endPara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5134739" y="708501"/>
                    <a:ext cx="1226685" cy="7843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0" name="그룹 69"/>
                <p:cNvGrpSpPr/>
                <p:nvPr/>
              </p:nvGrpSpPr>
              <p:grpSpPr>
                <a:xfrm>
                  <a:off x="8654973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228025" y="1542436"/>
                    <a:ext cx="1019852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Shipbuilding</a:t>
                    </a:r>
                  </a:p>
                </p:txBody>
              </p:sp>
              <p:sp>
                <p:nvSpPr>
                  <p:cNvPr id="75" name="직사각형 74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  <p:grpSp>
              <p:nvGrpSpPr>
                <p:cNvPr id="71" name="그룹 70"/>
                <p:cNvGrpSpPr/>
                <p:nvPr/>
              </p:nvGrpSpPr>
              <p:grpSpPr>
                <a:xfrm>
                  <a:off x="9964772" y="471587"/>
                  <a:ext cx="1226685" cy="1085149"/>
                  <a:chOff x="7070096" y="708502"/>
                  <a:chExt cx="1226685" cy="1085149"/>
                </a:xfrm>
              </p:grpSpPr>
              <p:sp>
                <p:nvSpPr>
                  <p:cNvPr id="72" name="직사각형 71"/>
                  <p:cNvSpPr/>
                  <p:nvPr/>
                </p:nvSpPr>
                <p:spPr>
                  <a:xfrm>
                    <a:off x="7206385" y="1542436"/>
                    <a:ext cx="1032154" cy="2512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kumimoji="1"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cs typeface="Pretendard" panose="02000503000000020004" pitchFamily="50" charset="-127"/>
                      </a:rPr>
                      <a:t>Construction</a:t>
                    </a:r>
                    <a:endParaRPr lang="ko-KR" altLang="en-US" sz="105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cs typeface="Pretendard" panose="02000503000000020004" pitchFamily="50" charset="-127"/>
                    </a:endParaRPr>
                  </a:p>
                </p:txBody>
              </p:sp>
              <p:sp>
                <p:nvSpPr>
                  <p:cNvPr id="73" name="직사각형 72"/>
                  <p:cNvSpPr/>
                  <p:nvPr/>
                </p:nvSpPr>
                <p:spPr>
                  <a:xfrm>
                    <a:off x="7070096" y="708502"/>
                    <a:ext cx="1226685" cy="78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000">
                      <a:latin typeface="+mn-ea"/>
                    </a:endParaRPr>
                  </a:p>
                </p:txBody>
              </p:sp>
            </p:grpSp>
          </p:grpSp>
        </p:grpSp>
        <p:sp>
          <p:nvSpPr>
            <p:cNvPr id="57" name="직사각형 56"/>
            <p:cNvSpPr/>
            <p:nvPr/>
          </p:nvSpPr>
          <p:spPr>
            <a:xfrm>
              <a:off x="8206245" y="678271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6EABCA9-4E71-DA05-57CB-71101BF2597B}"/>
                </a:ext>
              </a:extLst>
            </p:cNvPr>
            <p:cNvSpPr/>
            <p:nvPr/>
          </p:nvSpPr>
          <p:spPr>
            <a:xfrm>
              <a:off x="6458506" y="697184"/>
              <a:ext cx="386288" cy="307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rPr>
                <a:t>....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4CE850-4E6E-CDB6-7EFF-E485B9DD4773}"/>
              </a:ext>
            </a:extLst>
          </p:cNvPr>
          <p:cNvSpPr txBox="1"/>
          <p:nvPr/>
        </p:nvSpPr>
        <p:spPr>
          <a:xfrm>
            <a:off x="2100181" y="3082064"/>
            <a:ext cx="5694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Definition – Unique &amp; Temporary, Routine Work(Target)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Project(Plan/Schedule)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5359E-2D90-91F1-887A-BF6E832E25B3}"/>
              </a:ext>
            </a:extLst>
          </p:cNvPr>
          <p:cNvSpPr txBox="1"/>
          <p:nvPr/>
        </p:nvSpPr>
        <p:spPr>
          <a:xfrm>
            <a:off x="1401340" y="2786078"/>
            <a:ext cx="19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Project Attributes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D84A1-71BB-9772-2D1F-9ECC4DFC3069}"/>
              </a:ext>
            </a:extLst>
          </p:cNvPr>
          <p:cNvSpPr txBox="1"/>
          <p:nvPr/>
        </p:nvSpPr>
        <p:spPr>
          <a:xfrm>
            <a:off x="2100182" y="3385603"/>
            <a:ext cx="51850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Profit Center - </a:t>
            </a:r>
            <a:r>
              <a:rPr lang="ko-KR" altLang="en-US" sz="1100" dirty="0">
                <a:latin typeface="+mj-ea"/>
                <a:ea typeface="+mj-ea"/>
              </a:rPr>
              <a:t>수주형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건설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ko-KR" altLang="en-US" sz="1100" dirty="0">
                <a:latin typeface="+mj-ea"/>
                <a:ea typeface="+mj-ea"/>
              </a:rPr>
              <a:t>조선 </a:t>
            </a:r>
            <a:r>
              <a:rPr lang="en-US" altLang="ko-KR" sz="1100" dirty="0">
                <a:latin typeface="+mj-ea"/>
                <a:ea typeface="+mj-ea"/>
              </a:rPr>
              <a:t>; QCD) Project vs</a:t>
            </a:r>
            <a:r>
              <a:rPr lang="ko-KR" altLang="en-US" sz="1100" dirty="0">
                <a:latin typeface="+mj-ea"/>
                <a:ea typeface="+mj-ea"/>
              </a:rPr>
              <a:t>  </a:t>
            </a:r>
            <a:endParaRPr lang="en-US" altLang="ko-KR" sz="1100" dirty="0">
              <a:latin typeface="+mj-ea"/>
              <a:ea typeface="+mj-ea"/>
            </a:endParaRPr>
          </a:p>
          <a:p>
            <a:r>
              <a:rPr lang="en-US" altLang="ko-KR" sz="1100" dirty="0">
                <a:latin typeface="+mj-ea"/>
                <a:ea typeface="+mj-ea"/>
              </a:rPr>
              <a:t>     Cost Center - R&amp;D(Outcome; Product/Technology/Service)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73833-CEA3-CB06-09F8-4B35C19AD05A}"/>
              </a:ext>
            </a:extLst>
          </p:cNvPr>
          <p:cNvSpPr txBox="1"/>
          <p:nvPr/>
        </p:nvSpPr>
        <p:spPr>
          <a:xfrm>
            <a:off x="2100181" y="3844977"/>
            <a:ext cx="3776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불확실성</a:t>
            </a:r>
            <a:r>
              <a:rPr lang="en-US" altLang="ko-KR" sz="1100" dirty="0">
                <a:latin typeface="+mj-ea"/>
                <a:ea typeface="+mj-ea"/>
              </a:rPr>
              <a:t> - Research Project vs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Development Project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35665-68FF-162E-857F-0F2DB44CB776}"/>
              </a:ext>
            </a:extLst>
          </p:cNvPr>
          <p:cNvSpPr txBox="1"/>
          <p:nvPr/>
        </p:nvSpPr>
        <p:spPr>
          <a:xfrm>
            <a:off x="2100181" y="4119861"/>
            <a:ext cx="3489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규모</a:t>
            </a:r>
            <a:r>
              <a:rPr lang="en-US" altLang="ko-KR" sz="1100" dirty="0">
                <a:latin typeface="+mj-ea"/>
                <a:ea typeface="+mj-ea"/>
              </a:rPr>
              <a:t>(</a:t>
            </a:r>
            <a:r>
              <a:rPr lang="ko-KR" altLang="en-US" sz="1100" dirty="0">
                <a:latin typeface="+mj-ea"/>
                <a:ea typeface="+mj-ea"/>
              </a:rPr>
              <a:t>참여인력</a:t>
            </a:r>
            <a:r>
              <a:rPr lang="en-US" altLang="ko-KR" sz="1100" dirty="0">
                <a:latin typeface="+mj-ea"/>
                <a:ea typeface="+mj-ea"/>
              </a:rPr>
              <a:t>/</a:t>
            </a:r>
            <a:r>
              <a:rPr lang="ko-KR" altLang="en-US" sz="1100" dirty="0">
                <a:latin typeface="+mj-ea"/>
                <a:ea typeface="+mj-ea"/>
              </a:rPr>
              <a:t>기간</a:t>
            </a:r>
            <a:r>
              <a:rPr lang="en-US" altLang="ko-KR" sz="1100" dirty="0">
                <a:latin typeface="+mj-ea"/>
                <a:ea typeface="+mj-ea"/>
              </a:rPr>
              <a:t>, Full/Part Time, PMO, PCM) 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DB7EB-BE48-5C59-C9C2-2720F35D70BA}"/>
              </a:ext>
            </a:extLst>
          </p:cNvPr>
          <p:cNvSpPr txBox="1"/>
          <p:nvPr/>
        </p:nvSpPr>
        <p:spPr>
          <a:xfrm>
            <a:off x="2100181" y="5121863"/>
            <a:ext cx="51850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j-ea"/>
                <a:ea typeface="+mj-ea"/>
              </a:rPr>
              <a:t>Strategy,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PRM,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TRM</a:t>
            </a:r>
            <a:r>
              <a:rPr lang="ko-KR" altLang="en-US" sz="1100" dirty="0">
                <a:latin typeface="+mj-ea"/>
                <a:ea typeface="+mj-ea"/>
              </a:rPr>
              <a:t>과의 </a:t>
            </a:r>
            <a:r>
              <a:rPr lang="en-US" altLang="ko-KR" sz="1100" dirty="0">
                <a:latin typeface="+mj-ea"/>
                <a:ea typeface="+mj-ea"/>
              </a:rPr>
              <a:t>Alignment , Project Hierarchy (Level, </a:t>
            </a:r>
            <a:r>
              <a:rPr lang="ko-KR" altLang="en-US" sz="1100" dirty="0">
                <a:latin typeface="+mj-ea"/>
                <a:ea typeface="+mj-ea"/>
              </a:rPr>
              <a:t>년차</a:t>
            </a:r>
            <a:r>
              <a:rPr lang="en-US" altLang="ko-KR" sz="1100" dirty="0">
                <a:latin typeface="+mj-ea"/>
                <a:ea typeface="+mj-ea"/>
              </a:rPr>
              <a:t>, </a:t>
            </a:r>
            <a:r>
              <a:rPr lang="en-US" altLang="ko-KR" sz="1100" dirty="0" err="1">
                <a:latin typeface="+mj-ea"/>
                <a:ea typeface="+mj-ea"/>
              </a:rPr>
              <a:t>etc</a:t>
            </a:r>
            <a:r>
              <a:rPr lang="en-US" altLang="ko-KR" sz="1100" dirty="0">
                <a:latin typeface="+mj-ea"/>
                <a:ea typeface="+mj-ea"/>
              </a:rPr>
              <a:t>), 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73238-D896-978F-1623-B72B16C9B4B7}"/>
              </a:ext>
            </a:extLst>
          </p:cNvPr>
          <p:cNvSpPr txBox="1"/>
          <p:nvPr/>
        </p:nvSpPr>
        <p:spPr>
          <a:xfrm>
            <a:off x="1401340" y="4546008"/>
            <a:ext cx="1484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j-ea"/>
                <a:ea typeface="+mj-ea"/>
              </a:rPr>
              <a:t>R&amp;D Project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EF24-0ACD-0F42-DE83-DEDE038A9052}"/>
              </a:ext>
            </a:extLst>
          </p:cNvPr>
          <p:cNvSpPr txBox="1"/>
          <p:nvPr/>
        </p:nvSpPr>
        <p:spPr>
          <a:xfrm>
            <a:off x="2100181" y="4836045"/>
            <a:ext cx="4859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j-ea"/>
                <a:ea typeface="+mj-ea"/>
              </a:rPr>
              <a:t>유형 </a:t>
            </a:r>
            <a:r>
              <a:rPr lang="en-US" altLang="ko-KR" sz="1100" dirty="0">
                <a:latin typeface="+mj-ea"/>
                <a:ea typeface="+mj-ea"/>
              </a:rPr>
              <a:t>; Research, Development, Feasibility, Outsourcing, M&amp;A, X&amp;D</a:t>
            </a:r>
            <a:r>
              <a:rPr lang="ko-KR" altLang="en-US" sz="1100" dirty="0">
                <a:latin typeface="+mj-ea"/>
                <a:ea typeface="+mj-ea"/>
              </a:rPr>
              <a:t> </a:t>
            </a:r>
            <a:r>
              <a:rPr lang="en-US" altLang="ko-KR" sz="1100" dirty="0">
                <a:latin typeface="+mj-ea"/>
                <a:ea typeface="+mj-ea"/>
              </a:rPr>
              <a:t>…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7110C-7B66-63C2-0178-CBBDFB1FB8EB}"/>
              </a:ext>
            </a:extLst>
          </p:cNvPr>
          <p:cNvSpPr txBox="1"/>
          <p:nvPr/>
        </p:nvSpPr>
        <p:spPr>
          <a:xfrm>
            <a:off x="2104519" y="5351819"/>
            <a:ext cx="6510092" cy="65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8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산업군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제약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중화학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조선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정보통신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창업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확장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성숙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Biz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(B2C, B2B, B2C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별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규모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연구전문 기업 등 다양한 속성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3D448-785C-1DCC-EB76-EA9CE6B22421}"/>
              </a:ext>
            </a:extLst>
          </p:cNvPr>
          <p:cNvSpPr txBox="1"/>
          <p:nvPr/>
        </p:nvSpPr>
        <p:spPr>
          <a:xfrm>
            <a:off x="120354" y="224453"/>
            <a:ext cx="2431307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Attributes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D3788FB7-7C0A-65FE-CE80-B8A49F5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60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48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4928235" y="642938"/>
            <a:ext cx="4977765" cy="5572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45" name="Picture 9">
            <a:extLst>
              <a:ext uri="{FF2B5EF4-FFF2-40B4-BE49-F238E27FC236}">
                <a16:creationId xmlns:a16="http://schemas.microsoft.com/office/drawing/2014/main" id="{4EC82E7C-DB20-E74B-CE11-0FD5BA931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" t="8228" r="543" b="6500"/>
          <a:stretch/>
        </p:blipFill>
        <p:spPr bwMode="auto">
          <a:xfrm>
            <a:off x="310039" y="1972247"/>
            <a:ext cx="6723925" cy="319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86C324-30A0-FB80-7EC5-1F6739F9A2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5339" r="6262" b="23022"/>
          <a:stretch/>
        </p:blipFill>
        <p:spPr>
          <a:xfrm>
            <a:off x="4035958" y="3771320"/>
            <a:ext cx="5506217" cy="2572532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644131" y="1078843"/>
            <a:ext cx="2122150" cy="412372"/>
          </a:xfrm>
          <a:prstGeom prst="roundRect">
            <a:avLst>
              <a:gd name="adj" fmla="val 50000"/>
            </a:avLst>
          </a:prstGeom>
          <a:solidFill>
            <a:srgbClr val="042F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Strategy(Corporate, BU)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970103" y="1810539"/>
            <a:ext cx="3329130" cy="412372"/>
          </a:xfrm>
          <a:prstGeom prst="roundRect">
            <a:avLst>
              <a:gd name="adj" fmla="val 50000"/>
            </a:avLst>
          </a:prstGeom>
          <a:solidFill>
            <a:srgbClr val="536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PRM/TRM(Product/Technology Roadmap)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257340" y="2466768"/>
            <a:ext cx="1250404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Pool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006939" y="3680638"/>
            <a:ext cx="1266226" cy="412372"/>
          </a:xfrm>
          <a:prstGeom prst="roundRect">
            <a:avLst>
              <a:gd name="adj" fmla="val 50000"/>
            </a:avLst>
          </a:prstGeom>
          <a:solidFill>
            <a:srgbClr val="6B10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Sub-Project</a:t>
            </a:r>
          </a:p>
        </p:txBody>
      </p:sp>
      <p:cxnSp>
        <p:nvCxnSpPr>
          <p:cNvPr id="58" name="꺾인 연결선 57"/>
          <p:cNvCxnSpPr>
            <a:cxnSpLocks/>
            <a:stCxn id="48" idx="2"/>
            <a:endCxn id="49" idx="1"/>
          </p:cNvCxnSpPr>
          <p:nvPr/>
        </p:nvCxnSpPr>
        <p:spPr>
          <a:xfrm rot="16200000" flipH="1">
            <a:off x="1574899" y="1621521"/>
            <a:ext cx="525510" cy="264897"/>
          </a:xfrm>
          <a:prstGeom prst="bentConnector2">
            <a:avLst/>
          </a:prstGeom>
          <a:ln w="15875">
            <a:solidFill>
              <a:srgbClr val="042F7B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cxnSpLocks/>
            <a:stCxn id="49" idx="2"/>
            <a:endCxn id="52" idx="1"/>
          </p:cNvCxnSpPr>
          <p:nvPr/>
        </p:nvCxnSpPr>
        <p:spPr>
          <a:xfrm rot="16200000" flipH="1">
            <a:off x="3720983" y="2136596"/>
            <a:ext cx="450043" cy="622672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16" idx="2"/>
            <a:endCxn id="53" idx="1"/>
          </p:cNvCxnSpPr>
          <p:nvPr/>
        </p:nvCxnSpPr>
        <p:spPr>
          <a:xfrm rot="16200000" flipH="1">
            <a:off x="5569808" y="3449693"/>
            <a:ext cx="375066" cy="499195"/>
          </a:xfrm>
          <a:prstGeom prst="bentConnector2">
            <a:avLst/>
          </a:prstGeom>
          <a:ln w="15875">
            <a:solidFill>
              <a:srgbClr val="0162F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0A22AAC-D652-06ED-16EB-D2CD2F67094C}"/>
              </a:ext>
            </a:extLst>
          </p:cNvPr>
          <p:cNvSpPr txBox="1"/>
          <p:nvPr/>
        </p:nvSpPr>
        <p:spPr>
          <a:xfrm>
            <a:off x="120354" y="224453"/>
            <a:ext cx="3997376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Hierarchy</a:t>
            </a:r>
            <a:endParaRPr lang="ko-KR" altLang="en-US" dirty="0">
              <a:ea typeface="+mj-ea"/>
            </a:endParaRPr>
          </a:p>
        </p:txBody>
      </p:sp>
      <p:sp>
        <p:nvSpPr>
          <p:cNvPr id="16" name="모서리가 둥근 직사각형 51">
            <a:extLst>
              <a:ext uri="{FF2B5EF4-FFF2-40B4-BE49-F238E27FC236}">
                <a16:creationId xmlns:a16="http://schemas.microsoft.com/office/drawing/2014/main" id="{6C57F881-C234-7E2E-356B-E2B37BCDED5E}"/>
              </a:ext>
            </a:extLst>
          </p:cNvPr>
          <p:cNvSpPr/>
          <p:nvPr/>
        </p:nvSpPr>
        <p:spPr>
          <a:xfrm>
            <a:off x="5032106" y="3099386"/>
            <a:ext cx="951276" cy="412372"/>
          </a:xfrm>
          <a:prstGeom prst="roundRect">
            <a:avLst>
              <a:gd name="adj" fmla="val 50000"/>
            </a:avLst>
          </a:prstGeom>
          <a:solidFill>
            <a:srgbClr val="433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6250" tIns="58500" rIns="146250" bIns="58500" rtlCol="0" anchor="ctr" anchorCtr="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38" b="1" dirty="0">
                <a:solidFill>
                  <a:schemeClr val="bg1"/>
                </a:solidFill>
                <a:latin typeface="+mn-ea"/>
                <a:cs typeface="Pretendard" panose="02000503000000020004" pitchFamily="50" charset="-127"/>
              </a:rPr>
              <a:t>Project </a:t>
            </a:r>
          </a:p>
        </p:txBody>
      </p:sp>
      <p:cxnSp>
        <p:nvCxnSpPr>
          <p:cNvPr id="17" name="꺾인 연결선 59">
            <a:extLst>
              <a:ext uri="{FF2B5EF4-FFF2-40B4-BE49-F238E27FC236}">
                <a16:creationId xmlns:a16="http://schemas.microsoft.com/office/drawing/2014/main" id="{3E979F4E-5ACB-EF84-ED0C-8B0CD5D1C7B0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3792057" y="2065522"/>
            <a:ext cx="1082661" cy="1397438"/>
          </a:xfrm>
          <a:prstGeom prst="bentConnector2">
            <a:avLst/>
          </a:prstGeom>
          <a:ln w="15875">
            <a:solidFill>
              <a:srgbClr val="0012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1D9CFF-BB2D-E734-31FB-39848BB0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61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2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3734"/>
              </p:ext>
            </p:extLst>
          </p:nvPr>
        </p:nvGraphicFramePr>
        <p:xfrm>
          <a:off x="1106906" y="1211354"/>
          <a:ext cx="7276699" cy="40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418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369281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Items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8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Mgmt Technique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Company-wide Technology Category, Project, Activity, ..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5724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9FB90-185A-381E-A261-E641E505303F}"/>
              </a:ext>
            </a:extLst>
          </p:cNvPr>
          <p:cNvSpPr txBox="1"/>
          <p:nvPr/>
        </p:nvSpPr>
        <p:spPr>
          <a:xfrm>
            <a:off x="120354" y="224453"/>
            <a:ext cx="4073295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Project Management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003FD-2CC9-CEEE-F7E3-62967F07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62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04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01B7B2-F0BC-F07A-49EB-AA8E604DBE2D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E1B6C5-BED2-D3C1-695A-DAFA6FB1D0F5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B982339-477F-23D8-5BC1-AC9F5DD732DA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6448"/>
            <a:ext cx="3424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/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/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/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/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/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/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/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/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/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/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/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/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/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0177C593-6A4F-8CDE-F371-C872FDC7D388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A5DC5A58-4E34-468C-AEA4-17FD06BE9F9F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FA7FA5F9-9786-EF5B-8348-B2704B655AA9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28FFFDEC-A391-EB40-E0CC-CBA713245FD0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EC8DD237-80CA-24CE-37FF-69411823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63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52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id="{FFDDB56F-3E73-4991-AD4B-A4095A605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2" t="16279" r="2462" b="3993"/>
          <a:stretch/>
        </p:blipFill>
        <p:spPr bwMode="auto">
          <a:xfrm>
            <a:off x="322227" y="2904004"/>
            <a:ext cx="5411774" cy="341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36E71C8E-811A-40B1-8091-AF37868D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51"/>
          <a:stretch/>
        </p:blipFill>
        <p:spPr bwMode="auto">
          <a:xfrm>
            <a:off x="4594957" y="3953996"/>
            <a:ext cx="4825186" cy="246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556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D8BFC6-0FD2-67CF-C8F5-C010D39B5E6C}"/>
              </a:ext>
            </a:extLst>
          </p:cNvPr>
          <p:cNvSpPr txBox="1"/>
          <p:nvPr/>
        </p:nvSpPr>
        <p:spPr>
          <a:xfrm>
            <a:off x="50644" y="224870"/>
            <a:ext cx="4216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Cost/Budget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BF8577-F6D6-5BD0-070E-C2080D5E4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17617"/>
              </p:ext>
            </p:extLst>
          </p:nvPr>
        </p:nvGraphicFramePr>
        <p:xfrm>
          <a:off x="1645920" y="934973"/>
          <a:ext cx="7430703" cy="22124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62526">
                  <a:extLst>
                    <a:ext uri="{9D8B030D-6E8A-4147-A177-3AD203B41FA5}">
                      <a16:colId xmlns:a16="http://schemas.microsoft.com/office/drawing/2014/main" val="4017345105"/>
                    </a:ext>
                  </a:extLst>
                </a:gridCol>
                <a:gridCol w="702645">
                  <a:extLst>
                    <a:ext uri="{9D8B030D-6E8A-4147-A177-3AD203B41FA5}">
                      <a16:colId xmlns:a16="http://schemas.microsoft.com/office/drawing/2014/main" val="380225310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72876122"/>
                    </a:ext>
                  </a:extLst>
                </a:gridCol>
                <a:gridCol w="1395663">
                  <a:extLst>
                    <a:ext uri="{9D8B030D-6E8A-4147-A177-3AD203B41FA5}">
                      <a16:colId xmlns:a16="http://schemas.microsoft.com/office/drawing/2014/main" val="362974929"/>
                    </a:ext>
                  </a:extLst>
                </a:gridCol>
                <a:gridCol w="3493970">
                  <a:extLst>
                    <a:ext uri="{9D8B030D-6E8A-4147-A177-3AD203B41FA5}">
                      <a16:colId xmlns:a16="http://schemas.microsoft.com/office/drawing/2014/main" val="972489046"/>
                    </a:ext>
                  </a:extLst>
                </a:gridCol>
              </a:tblGrid>
              <a:tr h="316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Unmanaged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/>
                        <a:t>연구비 관리 안함</a:t>
                      </a:r>
                      <a:endParaRPr lang="ko-KR" altLang="en-US" sz="1200" b="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477787345"/>
                  </a:ext>
                </a:extLst>
              </a:tr>
              <a:tr h="31607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Budget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Unmanaged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계획관리 안함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88214448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Managed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Lump-sum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PJ </a:t>
                      </a:r>
                      <a:r>
                        <a:rPr lang="ko-KR" altLang="en-US" sz="1200" dirty="0"/>
                        <a:t>전체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557715079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 예산관리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450055117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Periodic Line Item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비목별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기간별 예산 관리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81502532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Actual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직접비만 관리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인건비 여부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8649114"/>
                  </a:ext>
                </a:extLst>
              </a:tr>
              <a:tr h="316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간접비관리 포함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공통 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OH) </a:t>
                      </a:r>
                      <a:endParaRPr lang="ko-KR" altLang="en-US" sz="1200" dirty="0">
                        <a:latin typeface="+mj-ea"/>
                        <a:ea typeface="+mj-ea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276699984"/>
                  </a:ext>
                </a:extLst>
              </a:tr>
            </a:tbl>
          </a:graphicData>
        </a:graphic>
      </p:graphicFrame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09FA8C3A-1876-405E-F394-0C374C55658D}"/>
              </a:ext>
            </a:extLst>
          </p:cNvPr>
          <p:cNvSpPr txBox="1">
            <a:spLocks/>
          </p:cNvSpPr>
          <p:nvPr/>
        </p:nvSpPr>
        <p:spPr>
          <a:xfrm>
            <a:off x="4960309" y="6589068"/>
            <a:ext cx="335348" cy="2308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FE87CC-5144-41FF-ACA2-A7ED5EFCCD4E}" type="slidenum">
              <a:rPr lang="en-US" altLang="ko-KR" sz="1000" smtClean="0">
                <a:solidFill>
                  <a:srgbClr val="000000"/>
                </a:solidFill>
              </a:rPr>
              <a:pPr/>
              <a:t>64</a:t>
            </a:fld>
            <a:endParaRPr lang="en-US" altLang="ko-KR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63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470460" y="959271"/>
            <a:ext cx="4256999" cy="4191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2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Technology Category, Knowledge Graph </a:t>
            </a:r>
          </a:p>
        </p:txBody>
      </p:sp>
      <p:grpSp>
        <p:nvGrpSpPr>
          <p:cNvPr id="131" name="그룹 130"/>
          <p:cNvGrpSpPr/>
          <p:nvPr/>
        </p:nvGrpSpPr>
        <p:grpSpPr>
          <a:xfrm>
            <a:off x="5599503" y="3164679"/>
            <a:ext cx="3923000" cy="3063137"/>
            <a:chOff x="7212424" y="1484313"/>
            <a:chExt cx="4531450" cy="3505574"/>
          </a:xfrm>
        </p:grpSpPr>
        <p:grpSp>
          <p:nvGrpSpPr>
            <p:cNvPr id="143" name="그룹 142"/>
            <p:cNvGrpSpPr/>
            <p:nvPr/>
          </p:nvGrpSpPr>
          <p:grpSpPr>
            <a:xfrm>
              <a:off x="7212424" y="1541835"/>
              <a:ext cx="2178022" cy="3448052"/>
              <a:chOff x="7337935" y="1782640"/>
              <a:chExt cx="2178024" cy="3448050"/>
            </a:xfrm>
          </p:grpSpPr>
          <p:grpSp>
            <p:nvGrpSpPr>
              <p:cNvPr id="151" name="그룹 150"/>
              <p:cNvGrpSpPr/>
              <p:nvPr/>
            </p:nvGrpSpPr>
            <p:grpSpPr>
              <a:xfrm>
                <a:off x="7490735" y="1782640"/>
                <a:ext cx="1875625" cy="3448050"/>
                <a:chOff x="7925600" y="1552573"/>
                <a:chExt cx="1875625" cy="3448052"/>
              </a:xfrm>
            </p:grpSpPr>
            <p:sp>
              <p:nvSpPr>
                <p:cNvPr id="155" name="직사각형 154"/>
                <p:cNvSpPr/>
                <p:nvPr/>
              </p:nvSpPr>
              <p:spPr>
                <a:xfrm>
                  <a:off x="7925600" y="1552573"/>
                  <a:ext cx="1875625" cy="3448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6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1" t="898" b="12766"/>
                <a:stretch/>
              </p:blipFill>
              <p:spPr bwMode="auto">
                <a:xfrm>
                  <a:off x="8023165" y="1673012"/>
                  <a:ext cx="1677116" cy="3207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52" name="그룹 151"/>
              <p:cNvGrpSpPr/>
              <p:nvPr/>
            </p:nvGrpSpPr>
            <p:grpSpPr>
              <a:xfrm>
                <a:off x="7337935" y="3109537"/>
                <a:ext cx="2178024" cy="390982"/>
                <a:chOff x="7772800" y="2885616"/>
                <a:chExt cx="2178024" cy="390982"/>
              </a:xfrm>
            </p:grpSpPr>
            <p:sp>
              <p:nvSpPr>
                <p:cNvPr id="153" name="직사각형 152"/>
                <p:cNvSpPr/>
                <p:nvPr/>
              </p:nvSpPr>
              <p:spPr>
                <a:xfrm>
                  <a:off x="7772800" y="2885616"/>
                  <a:ext cx="2178024" cy="3909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54" name="Picture 11">
                  <a:extLst>
                    <a:ext uri="{FF2B5EF4-FFF2-40B4-BE49-F238E27FC236}">
                      <a16:creationId xmlns:a16="http://schemas.microsoft.com/office/drawing/2014/main" id="{31198317-B989-B108-F7D3-C908506017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4" t="35039" r="27361" b="61026"/>
                <a:stretch/>
              </p:blipFill>
              <p:spPr bwMode="auto">
                <a:xfrm>
                  <a:off x="7951421" y="2997011"/>
                  <a:ext cx="1693463" cy="2047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4" name="그룹 143"/>
            <p:cNvGrpSpPr/>
            <p:nvPr/>
          </p:nvGrpSpPr>
          <p:grpSpPr>
            <a:xfrm>
              <a:off x="9834677" y="1484313"/>
              <a:ext cx="1909197" cy="2950612"/>
              <a:chOff x="10103624" y="1725119"/>
              <a:chExt cx="1909198" cy="2950611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6580" y="1725119"/>
                <a:ext cx="1906242" cy="105385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Knowledge(Document)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연구성과물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특허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논문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기타 외부입수 자료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6" y="3004947"/>
                <a:ext cx="1819434" cy="591878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Project History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&amp; Activity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 성과물</a:t>
                </a:r>
                <a:endParaRPr lang="en-US" altLang="ko-KR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10103624" y="3852861"/>
                <a:ext cx="1474171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Human Resource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내부 전문가</a:t>
                </a:r>
                <a:endParaRPr lang="en-US" altLang="ko-KR" sz="813">
                  <a:solidFill>
                    <a:schemeClr val="bg1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외부 전문가</a:t>
                </a: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813">
                    <a:solidFill>
                      <a:schemeClr val="bg1"/>
                    </a:solidFill>
                    <a:latin typeface="+mn-ea"/>
                  </a:rPr>
                  <a:t>기관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9390453" y="2011241"/>
              <a:ext cx="447185" cy="2012249"/>
              <a:chOff x="9659148" y="2252048"/>
              <a:chExt cx="447432" cy="2012249"/>
            </a:xfrm>
          </p:grpSpPr>
          <p:cxnSp>
            <p:nvCxnSpPr>
              <p:cNvPr id="146" name="직선 화살표 연결선 145"/>
              <p:cNvCxnSpPr>
                <a:stCxn id="153" idx="3"/>
                <a:endCxn id="149" idx="1"/>
              </p:cNvCxnSpPr>
              <p:nvPr/>
            </p:nvCxnSpPr>
            <p:spPr>
              <a:xfrm flipV="1">
                <a:off x="9659148" y="3300886"/>
                <a:ext cx="444217" cy="4143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꺾인 연결선 146"/>
              <p:cNvCxnSpPr>
                <a:stCxn id="148" idx="1"/>
                <a:endCxn id="150" idx="1"/>
              </p:cNvCxnSpPr>
              <p:nvPr/>
            </p:nvCxnSpPr>
            <p:spPr>
              <a:xfrm rot="10800000" flipV="1">
                <a:off x="10103625" y="2252048"/>
                <a:ext cx="2955" cy="2012249"/>
              </a:xfrm>
              <a:prstGeom prst="bentConnector3">
                <a:avLst>
                  <a:gd name="adj1" fmla="val 9621033"/>
                </a:avLst>
              </a:prstGeom>
              <a:ln>
                <a:solidFill>
                  <a:srgbClr val="042F7B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3" name="그룹 162"/>
          <p:cNvGrpSpPr/>
          <p:nvPr/>
        </p:nvGrpSpPr>
        <p:grpSpPr>
          <a:xfrm>
            <a:off x="288284" y="1560016"/>
            <a:ext cx="5093027" cy="3737967"/>
            <a:chOff x="347495" y="1915702"/>
            <a:chExt cx="6268341" cy="4600575"/>
          </a:xfrm>
        </p:grpSpPr>
        <p:grpSp>
          <p:nvGrpSpPr>
            <p:cNvPr id="133" name="그룹 132"/>
            <p:cNvGrpSpPr/>
            <p:nvPr/>
          </p:nvGrpSpPr>
          <p:grpSpPr>
            <a:xfrm>
              <a:off x="347495" y="1915702"/>
              <a:ext cx="3665638" cy="4600575"/>
              <a:chOff x="3720974" y="1466849"/>
              <a:chExt cx="3665638" cy="4600575"/>
            </a:xfrm>
          </p:grpSpPr>
          <p:sp>
            <p:nvSpPr>
              <p:cNvPr id="140" name="직사각형 139"/>
              <p:cNvSpPr/>
              <p:nvPr/>
            </p:nvSpPr>
            <p:spPr>
              <a:xfrm>
                <a:off x="3720974" y="1466849"/>
                <a:ext cx="3665638" cy="4600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82600" dist="38100" dir="2700000" sx="104000" sy="104000" algn="tl" rotWithShape="0">
                  <a:prstClr val="black">
                    <a:alpha val="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pic>
            <p:nvPicPr>
              <p:cNvPr id="141" name="Picture 2">
                <a:extLst>
                  <a:ext uri="{FF2B5EF4-FFF2-40B4-BE49-F238E27FC236}">
                    <a16:creationId xmlns:a16="http://schemas.microsoft.com/office/drawing/2014/main" id="{3BEA3AF4-B866-111A-6FEC-73C3469AF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1656" t="10225" r="76065" b="4243"/>
              <a:stretch/>
            </p:blipFill>
            <p:spPr bwMode="auto">
              <a:xfrm>
                <a:off x="3861907" y="1669882"/>
                <a:ext cx="1459241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2">
                <a:extLst>
                  <a:ext uri="{FF2B5EF4-FFF2-40B4-BE49-F238E27FC236}">
                    <a16:creationId xmlns:a16="http://schemas.microsoft.com/office/drawing/2014/main" id="{8FB1E111-6759-9477-7CC3-FA8CCC1C0B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0000"/>
                        </a14:imgEffect>
                      </a14:imgLayer>
                    </a14:imgProps>
                  </a:ext>
                </a:extLst>
              </a:blip>
              <a:srcRect l="41843" t="10225" r="30476" b="4243"/>
              <a:stretch/>
            </p:blipFill>
            <p:spPr bwMode="auto">
              <a:xfrm>
                <a:off x="5321148" y="1669881"/>
                <a:ext cx="1813077" cy="42594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61" name="그룹 160"/>
            <p:cNvGrpSpPr/>
            <p:nvPr/>
          </p:nvGrpSpPr>
          <p:grpSpPr>
            <a:xfrm>
              <a:off x="1927236" y="3901718"/>
              <a:ext cx="4688600" cy="1081036"/>
              <a:chOff x="2088602" y="3901718"/>
              <a:chExt cx="4688600" cy="1081036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2088602" y="3901718"/>
                <a:ext cx="3334551" cy="1081036"/>
                <a:chOff x="4547681" y="3538590"/>
                <a:chExt cx="3334551" cy="1081036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4547681" y="3538590"/>
                  <a:ext cx="3334551" cy="1081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42F7B"/>
                  </a:solidFill>
                </a:ln>
                <a:effectLst>
                  <a:outerShdw blurRad="482600" dist="38100" dir="2700000" sx="104000" sy="104000" algn="tl" rotWithShape="0">
                    <a:prstClr val="black">
                      <a:alpha val="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pic>
              <p:nvPicPr>
                <p:cNvPr id="139" name="Picture 2">
                  <a:extLst>
                    <a:ext uri="{FF2B5EF4-FFF2-40B4-BE49-F238E27FC236}">
                      <a16:creationId xmlns:a16="http://schemas.microsoft.com/office/drawing/2014/main" id="{8FB1E111-6759-9477-7CC3-FA8CCC1C0B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/>
                <a:srcRect l="44761" t="45915" r="23641" b="42638"/>
                <a:stretch/>
              </p:blipFill>
              <p:spPr bwMode="auto">
                <a:xfrm>
                  <a:off x="4582084" y="3638551"/>
                  <a:ext cx="3181751" cy="87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6469C53-9180-8EC3-3593-040B0A0DEFDB}"/>
                  </a:ext>
                </a:extLst>
              </p:cNvPr>
              <p:cNvSpPr txBox="1"/>
              <p:nvPr/>
            </p:nvSpPr>
            <p:spPr>
              <a:xfrm>
                <a:off x="5691697" y="4024330"/>
                <a:ext cx="1085505" cy="822869"/>
              </a:xfrm>
              <a:prstGeom prst="rect">
                <a:avLst/>
              </a:prstGeom>
              <a:solidFill>
                <a:srgbClr val="042F7B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975" b="1">
                    <a:solidFill>
                      <a:schemeClr val="bg1"/>
                    </a:solidFill>
                    <a:latin typeface="+mn-ea"/>
                  </a:rPr>
                  <a:t>Strategy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TRM/PRM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813">
                    <a:solidFill>
                      <a:schemeClr val="bg1"/>
                    </a:solidFill>
                    <a:latin typeface="+mn-ea"/>
                  </a:rPr>
                  <a:t>- Project </a:t>
                </a:r>
                <a:r>
                  <a:rPr lang="en-US" altLang="ko-KR" sz="813" dirty="0">
                    <a:solidFill>
                      <a:schemeClr val="bg1"/>
                    </a:solidFill>
                    <a:latin typeface="+mn-ea"/>
                  </a:rPr>
                  <a:t>Pools</a:t>
                </a:r>
                <a:endParaRPr lang="ko-KR" altLang="en-US" sz="813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160" name="직선 화살표 연결선 159"/>
              <p:cNvCxnSpPr>
                <a:stCxn id="138" idx="3"/>
                <a:endCxn id="136" idx="1"/>
              </p:cNvCxnSpPr>
              <p:nvPr/>
            </p:nvCxnSpPr>
            <p:spPr>
              <a:xfrm flipV="1">
                <a:off x="5423153" y="4435765"/>
                <a:ext cx="268544" cy="6471"/>
              </a:xfrm>
              <a:prstGeom prst="straightConnector1">
                <a:avLst/>
              </a:prstGeom>
              <a:ln>
                <a:solidFill>
                  <a:srgbClr val="042F7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24BB9A-86AC-576F-740B-F7453366EFCA}"/>
              </a:ext>
            </a:extLst>
          </p:cNvPr>
          <p:cNvSpPr txBox="1"/>
          <p:nvPr/>
        </p:nvSpPr>
        <p:spPr>
          <a:xfrm>
            <a:off x="50644" y="224870"/>
            <a:ext cx="427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Project Management  </a:t>
            </a:r>
            <a:r>
              <a:rPr kumimoji="1" lang="en-US" altLang="ko-KR" dirty="0">
                <a:cs typeface="Pretendard" panose="02000503000000020004" pitchFamily="50" charset="-127"/>
              </a:rPr>
              <a:t>Knowledge</a:t>
            </a:r>
            <a:r>
              <a:rPr kumimoji="1" lang="ko-KR" altLang="en-US" sz="2000" b="1" dirty="0">
                <a:latin typeface="+mn-ea"/>
                <a:cs typeface="Pretendard" panose="02000503000000020004" pitchFamily="50" charset="-127"/>
              </a:rPr>
              <a:t> </a:t>
            </a:r>
            <a:endParaRPr kumimoji="1" lang="en-US" altLang="ko-KR" sz="2000" b="1" dirty="0">
              <a:latin typeface="+mn-ea"/>
              <a:cs typeface="Pretendard" panose="0200050300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98E95-B9ED-0C01-5D52-58678B0E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65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48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44FE378-540C-5338-67C2-DAC80C3195C1}"/>
              </a:ext>
            </a:extLst>
          </p:cNvPr>
          <p:cNvSpPr/>
          <p:nvPr/>
        </p:nvSpPr>
        <p:spPr>
          <a:xfrm>
            <a:off x="842523" y="1629745"/>
            <a:ext cx="8195428" cy="4374688"/>
          </a:xfrm>
          <a:prstGeom prst="roundRect">
            <a:avLst>
              <a:gd name="adj" fmla="val 6240"/>
            </a:avLst>
          </a:pr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67BB75-3B4C-50E2-07DA-344C3254AA26}"/>
              </a:ext>
            </a:extLst>
          </p:cNvPr>
          <p:cNvSpPr/>
          <p:nvPr/>
        </p:nvSpPr>
        <p:spPr>
          <a:xfrm>
            <a:off x="3244395" y="2305678"/>
            <a:ext cx="1185681" cy="1982189"/>
          </a:xfrm>
          <a:prstGeom prst="roundRect">
            <a:avLst>
              <a:gd name="adj" fmla="val 114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D41339-DDF6-E0B8-2CDF-750659D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43665" y="6589068"/>
            <a:ext cx="251992" cy="230832"/>
          </a:xfrm>
        </p:spPr>
        <p:txBody>
          <a:bodyPr/>
          <a:lstStyle/>
          <a:p>
            <a:fld id="{6073FEC6-E27D-405C-9F00-6E071EC13BA2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7B466-4955-3791-F6F6-2DAFD3FAAF67}"/>
              </a:ext>
            </a:extLst>
          </p:cNvPr>
          <p:cNvSpPr txBox="1"/>
          <p:nvPr/>
        </p:nvSpPr>
        <p:spPr>
          <a:xfrm>
            <a:off x="3284096" y="2657828"/>
            <a:ext cx="1084272" cy="13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Project Pools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Plan</a:t>
            </a:r>
          </a:p>
          <a:p>
            <a:pPr marL="232172" indent="-86420">
              <a:buFontTx/>
              <a:buChar char="-"/>
            </a:pPr>
            <a:r>
              <a:rPr lang="en-US" altLang="ko-KR" sz="1138" dirty="0"/>
              <a:t>On Going</a:t>
            </a:r>
          </a:p>
          <a:p>
            <a:pPr marL="232172" indent="-86420">
              <a:buFontTx/>
              <a:buChar char="-"/>
            </a:pPr>
            <a:endParaRPr lang="en-US" altLang="ko-KR" sz="1138" dirty="0"/>
          </a:p>
          <a:p>
            <a:pPr algn="ctr"/>
            <a:r>
              <a:rPr lang="en-US" altLang="ko-KR" sz="1138" dirty="0"/>
              <a:t>Resource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Portfolio </a:t>
            </a:r>
          </a:p>
          <a:p>
            <a:pPr marL="214114" indent="-68362">
              <a:buFontTx/>
              <a:buChar char="-"/>
            </a:pPr>
            <a:r>
              <a:rPr lang="en-US" altLang="ko-KR" sz="1138" dirty="0"/>
              <a:t> Cash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BE3BDA-C807-8855-960F-08640A180CD5}"/>
              </a:ext>
            </a:extLst>
          </p:cNvPr>
          <p:cNvSpPr txBox="1"/>
          <p:nvPr/>
        </p:nvSpPr>
        <p:spPr>
          <a:xfrm>
            <a:off x="7374007" y="1822566"/>
            <a:ext cx="137730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Business Model</a:t>
            </a:r>
            <a:endParaRPr lang="ko-KR" alt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FF207-0045-D104-2EAF-E8F9A65CD2C3}"/>
              </a:ext>
            </a:extLst>
          </p:cNvPr>
          <p:cNvSpPr txBox="1"/>
          <p:nvPr/>
        </p:nvSpPr>
        <p:spPr>
          <a:xfrm>
            <a:off x="1421548" y="2341042"/>
            <a:ext cx="94288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Strategy</a:t>
            </a:r>
          </a:p>
          <a:p>
            <a:pPr algn="ctr"/>
            <a:r>
              <a:rPr lang="en-US" altLang="ko-KR" sz="1138" dirty="0"/>
              <a:t>(Top Down)</a:t>
            </a:r>
            <a:endParaRPr lang="ko-KR" altLang="en-US" sz="1138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22DFCF-C6D0-AF2E-D138-2898C2D52F96}"/>
              </a:ext>
            </a:extLst>
          </p:cNvPr>
          <p:cNvSpPr txBox="1"/>
          <p:nvPr/>
        </p:nvSpPr>
        <p:spPr>
          <a:xfrm>
            <a:off x="1379327" y="3571039"/>
            <a:ext cx="116410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외부 제안</a:t>
            </a:r>
            <a:r>
              <a:rPr lang="en-US" altLang="ko-KR" sz="1138" dirty="0"/>
              <a:t>/</a:t>
            </a:r>
            <a:r>
              <a:rPr lang="ko-KR" altLang="en-US" sz="1138" dirty="0"/>
              <a:t>공모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0E4AE-A0E8-A45E-C0FD-FA048E3C26D5}"/>
              </a:ext>
            </a:extLst>
          </p:cNvPr>
          <p:cNvSpPr txBox="1"/>
          <p:nvPr/>
        </p:nvSpPr>
        <p:spPr>
          <a:xfrm>
            <a:off x="1507729" y="4030137"/>
            <a:ext cx="768160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/>
              <a:t>벤처기업</a:t>
            </a:r>
            <a:endParaRPr lang="ko-KR" altLang="en-US" sz="1138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25EEF-7A9E-E6BB-507C-B7E220C5DC00}"/>
              </a:ext>
            </a:extLst>
          </p:cNvPr>
          <p:cNvSpPr txBox="1"/>
          <p:nvPr/>
        </p:nvSpPr>
        <p:spPr>
          <a:xfrm>
            <a:off x="5158139" y="2289784"/>
            <a:ext cx="814647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 In</a:t>
            </a:r>
            <a:endParaRPr lang="ko-KR" altLang="en-US" sz="1138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CC1038-DA0D-A911-D2E6-3869DBDA5032}"/>
              </a:ext>
            </a:extLst>
          </p:cNvPr>
          <p:cNvSpPr txBox="1"/>
          <p:nvPr/>
        </p:nvSpPr>
        <p:spPr>
          <a:xfrm>
            <a:off x="5101680" y="2772987"/>
            <a:ext cx="94769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Outsourcing</a:t>
            </a:r>
            <a:endParaRPr lang="ko-KR" altLang="en-US" sz="1138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03343-1304-CAFB-365F-9A0400CCA115}"/>
              </a:ext>
            </a:extLst>
          </p:cNvPr>
          <p:cNvSpPr txBox="1"/>
          <p:nvPr/>
        </p:nvSpPr>
        <p:spPr>
          <a:xfrm>
            <a:off x="2817118" y="5293342"/>
            <a:ext cx="204254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Outsourcing Vendor Long List</a:t>
            </a:r>
          </a:p>
          <a:p>
            <a:pPr algn="ctr"/>
            <a:r>
              <a:rPr lang="en-US" altLang="ko-KR" sz="1138" dirty="0"/>
              <a:t>(</a:t>
            </a:r>
            <a:r>
              <a:rPr lang="ko-KR" altLang="en-US" sz="1138" dirty="0"/>
              <a:t>학교</a:t>
            </a:r>
            <a:r>
              <a:rPr lang="en-US" altLang="ko-KR" sz="1138" dirty="0"/>
              <a:t>, </a:t>
            </a:r>
            <a:r>
              <a:rPr lang="ko-KR" altLang="en-US" sz="1138" dirty="0"/>
              <a:t>연구소</a:t>
            </a:r>
            <a:r>
              <a:rPr lang="en-US" altLang="ko-KR" sz="1138" dirty="0"/>
              <a:t>, </a:t>
            </a:r>
            <a:r>
              <a:rPr lang="ko-KR" altLang="en-US" sz="1138" dirty="0"/>
              <a:t>벤처기업</a:t>
            </a:r>
            <a:r>
              <a:rPr lang="en-US" altLang="ko-KR" sz="1138" dirty="0"/>
              <a:t>, etc.)</a:t>
            </a:r>
            <a:endParaRPr lang="ko-KR" altLang="en-US" sz="1138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3460D-F8A0-D9C4-6B95-B82D4684C743}"/>
              </a:ext>
            </a:extLst>
          </p:cNvPr>
          <p:cNvSpPr txBox="1"/>
          <p:nvPr/>
        </p:nvSpPr>
        <p:spPr>
          <a:xfrm>
            <a:off x="5084367" y="3968862"/>
            <a:ext cx="91403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기술거래소</a:t>
            </a:r>
            <a:endParaRPr lang="en-US" altLang="ko-KR" sz="113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ACE27-A051-FBDC-55CE-5C587A1BB989}"/>
              </a:ext>
            </a:extLst>
          </p:cNvPr>
          <p:cNvSpPr txBox="1"/>
          <p:nvPr/>
        </p:nvSpPr>
        <p:spPr>
          <a:xfrm>
            <a:off x="7773857" y="2204831"/>
            <a:ext cx="675185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Spin-off</a:t>
            </a:r>
            <a:endParaRPr lang="ko-KR" altLang="en-US" sz="1138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F625B-4C9B-2A2D-5B67-1B2A5465DD91}"/>
              </a:ext>
            </a:extLst>
          </p:cNvPr>
          <p:cNvSpPr txBox="1"/>
          <p:nvPr/>
        </p:nvSpPr>
        <p:spPr>
          <a:xfrm>
            <a:off x="7773857" y="2699761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벤처투자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6B94-091D-EBD0-331B-7B17EF9FBEB1}"/>
              </a:ext>
            </a:extLst>
          </p:cNvPr>
          <p:cNvSpPr txBox="1"/>
          <p:nvPr/>
        </p:nvSpPr>
        <p:spPr>
          <a:xfrm>
            <a:off x="7852582" y="3147921"/>
            <a:ext cx="4956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M&amp;A</a:t>
            </a:r>
            <a:endParaRPr lang="ko-KR" altLang="en-US" sz="113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51F63-1524-DE21-E74F-E5CB51416345}"/>
              </a:ext>
            </a:extLst>
          </p:cNvPr>
          <p:cNvSpPr txBox="1"/>
          <p:nvPr/>
        </p:nvSpPr>
        <p:spPr>
          <a:xfrm>
            <a:off x="1406741" y="2947090"/>
            <a:ext cx="970137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8" dirty="0"/>
              <a:t>내부제안</a:t>
            </a:r>
            <a:endParaRPr lang="en-US" altLang="ko-KR" sz="1138" dirty="0"/>
          </a:p>
          <a:p>
            <a:pPr algn="ctr"/>
            <a:r>
              <a:rPr lang="en-US" altLang="ko-KR" sz="1138" dirty="0"/>
              <a:t>(Bottom Up)</a:t>
            </a:r>
            <a:endParaRPr lang="ko-KR" altLang="en-US" sz="1138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3DA81-55C1-5C81-6B4D-1D7BF24B108E}"/>
              </a:ext>
            </a:extLst>
          </p:cNvPr>
          <p:cNvSpPr txBox="1"/>
          <p:nvPr/>
        </p:nvSpPr>
        <p:spPr>
          <a:xfrm>
            <a:off x="3136561" y="4634223"/>
            <a:ext cx="1401346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8" dirty="0"/>
              <a:t>Intelligence</a:t>
            </a:r>
          </a:p>
          <a:p>
            <a:pPr algn="ctr"/>
            <a:r>
              <a:rPr lang="en-US" altLang="ko-KR" sz="1138" dirty="0"/>
              <a:t>(Risk,</a:t>
            </a:r>
            <a:r>
              <a:rPr lang="ko-KR" altLang="en-US" sz="1138" dirty="0"/>
              <a:t> </a:t>
            </a:r>
            <a:r>
              <a:rPr lang="en-US" altLang="ko-KR" sz="1138" dirty="0"/>
              <a:t>Opportunity)</a:t>
            </a:r>
            <a:endParaRPr lang="ko-KR" altLang="en-US" sz="11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06C9B4-6F30-3DF7-92C3-93CE488FCBD5}"/>
              </a:ext>
            </a:extLst>
          </p:cNvPr>
          <p:cNvSpPr txBox="1"/>
          <p:nvPr/>
        </p:nvSpPr>
        <p:spPr>
          <a:xfrm>
            <a:off x="5158139" y="3502106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공동연구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002D7-AB8F-0B86-6FAC-6564493C3B12}"/>
              </a:ext>
            </a:extLst>
          </p:cNvPr>
          <p:cNvSpPr txBox="1"/>
          <p:nvPr/>
        </p:nvSpPr>
        <p:spPr>
          <a:xfrm>
            <a:off x="7773856" y="3587698"/>
            <a:ext cx="909223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/>
              <a:t>License</a:t>
            </a:r>
            <a:r>
              <a:rPr lang="ko-KR" altLang="en-US" sz="1138" dirty="0"/>
              <a:t> </a:t>
            </a:r>
            <a:r>
              <a:rPr lang="en-US" altLang="ko-KR" sz="1138" dirty="0"/>
              <a:t>Out</a:t>
            </a:r>
            <a:endParaRPr lang="ko-KR" altLang="en-US" sz="1138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47196-5A5E-11CF-1B0E-AFF76FF1D054}"/>
              </a:ext>
            </a:extLst>
          </p:cNvPr>
          <p:cNvSpPr txBox="1"/>
          <p:nvPr/>
        </p:nvSpPr>
        <p:spPr>
          <a:xfrm>
            <a:off x="7789183" y="4158235"/>
            <a:ext cx="76815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38" dirty="0"/>
              <a:t>합작투자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2A23DD-5140-B06A-5D15-CE3205DBB0D3}"/>
              </a:ext>
            </a:extLst>
          </p:cNvPr>
          <p:cNvCxnSpPr/>
          <p:nvPr/>
        </p:nvCxnSpPr>
        <p:spPr>
          <a:xfrm flipV="1">
            <a:off x="2375847" y="2539853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C3FECD0-7E2C-F417-8AA2-C5CF82786367}"/>
              </a:ext>
            </a:extLst>
          </p:cNvPr>
          <p:cNvCxnSpPr/>
          <p:nvPr/>
        </p:nvCxnSpPr>
        <p:spPr>
          <a:xfrm flipV="1">
            <a:off x="2351299" y="3095358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E0D49BF-6508-65EF-1233-C7357EA1FC87}"/>
              </a:ext>
            </a:extLst>
          </p:cNvPr>
          <p:cNvCxnSpPr/>
          <p:nvPr/>
        </p:nvCxnSpPr>
        <p:spPr>
          <a:xfrm flipV="1">
            <a:off x="2492631" y="3668800"/>
            <a:ext cx="64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BBBD179-336B-2363-E9FE-918F157452A9}"/>
              </a:ext>
            </a:extLst>
          </p:cNvPr>
          <p:cNvCxnSpPr/>
          <p:nvPr/>
        </p:nvCxnSpPr>
        <p:spPr>
          <a:xfrm flipV="1">
            <a:off x="2380172" y="4128491"/>
            <a:ext cx="76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B7D0A6-17BF-C726-A256-0F6E810B6123}"/>
              </a:ext>
            </a:extLst>
          </p:cNvPr>
          <p:cNvCxnSpPr/>
          <p:nvPr/>
        </p:nvCxnSpPr>
        <p:spPr>
          <a:xfrm flipH="1">
            <a:off x="4538337" y="2414818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8D77070-B97D-B49F-B53E-457CDD14A0FF}"/>
              </a:ext>
            </a:extLst>
          </p:cNvPr>
          <p:cNvCxnSpPr/>
          <p:nvPr/>
        </p:nvCxnSpPr>
        <p:spPr>
          <a:xfrm flipH="1">
            <a:off x="4545997" y="2915927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9BBDBC-401B-7D8F-E615-CC17A79F86B6}"/>
              </a:ext>
            </a:extLst>
          </p:cNvPr>
          <p:cNvCxnSpPr/>
          <p:nvPr/>
        </p:nvCxnSpPr>
        <p:spPr>
          <a:xfrm flipH="1">
            <a:off x="4573138" y="3632314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6592E12-6114-E70D-C822-EC79E3488218}"/>
              </a:ext>
            </a:extLst>
          </p:cNvPr>
          <p:cNvCxnSpPr/>
          <p:nvPr/>
        </p:nvCxnSpPr>
        <p:spPr>
          <a:xfrm flipH="1">
            <a:off x="4573138" y="4083753"/>
            <a:ext cx="58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671E765-1DE7-7763-013F-4C4BA16DF5FF}"/>
              </a:ext>
            </a:extLst>
          </p:cNvPr>
          <p:cNvCxnSpPr>
            <a:stCxn id="19" idx="0"/>
          </p:cNvCxnSpPr>
          <p:nvPr/>
        </p:nvCxnSpPr>
        <p:spPr>
          <a:xfrm flipV="1">
            <a:off x="3837234" y="4395984"/>
            <a:ext cx="0" cy="23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CED09B-8470-8570-F08E-FB697E9C4E7B}"/>
              </a:ext>
            </a:extLst>
          </p:cNvPr>
          <p:cNvCxnSpPr>
            <a:stCxn id="19" idx="2"/>
            <a:endCxn id="3" idx="0"/>
          </p:cNvCxnSpPr>
          <p:nvPr/>
        </p:nvCxnSpPr>
        <p:spPr>
          <a:xfrm>
            <a:off x="3837234" y="5076780"/>
            <a:ext cx="1158" cy="21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51718F0-36BF-ABB7-596E-BC05DECA95F8}"/>
              </a:ext>
            </a:extLst>
          </p:cNvPr>
          <p:cNvSpPr/>
          <p:nvPr/>
        </p:nvSpPr>
        <p:spPr>
          <a:xfrm>
            <a:off x="1248463" y="2013480"/>
            <a:ext cx="5269583" cy="3793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319EC-1921-D3B9-1BE4-19A7FA7BCE9F}"/>
              </a:ext>
            </a:extLst>
          </p:cNvPr>
          <p:cNvSpPr txBox="1"/>
          <p:nvPr/>
        </p:nvSpPr>
        <p:spPr>
          <a:xfrm>
            <a:off x="3335081" y="1822566"/>
            <a:ext cx="976549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R&amp;D</a:t>
            </a:r>
            <a:endParaRPr lang="ko-KR" altLang="en-US" sz="13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C64313-32DC-C4A0-173F-5552E294E98E}"/>
              </a:ext>
            </a:extLst>
          </p:cNvPr>
          <p:cNvCxnSpPr>
            <a:cxnSpLocks/>
          </p:cNvCxnSpPr>
          <p:nvPr/>
        </p:nvCxnSpPr>
        <p:spPr>
          <a:xfrm>
            <a:off x="6632935" y="2329865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E0ABF1-DECD-7D88-5930-2DFFE43E913C}"/>
              </a:ext>
            </a:extLst>
          </p:cNvPr>
          <p:cNvCxnSpPr>
            <a:cxnSpLocks/>
          </p:cNvCxnSpPr>
          <p:nvPr/>
        </p:nvCxnSpPr>
        <p:spPr>
          <a:xfrm>
            <a:off x="6616878" y="2818944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B378754-0119-FF17-A6F4-3D1602F1FB71}"/>
              </a:ext>
            </a:extLst>
          </p:cNvPr>
          <p:cNvCxnSpPr>
            <a:cxnSpLocks/>
          </p:cNvCxnSpPr>
          <p:nvPr/>
        </p:nvCxnSpPr>
        <p:spPr>
          <a:xfrm>
            <a:off x="6632935" y="3723188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49338EC-61BD-1AC6-AD42-2DCCD1FD28C8}"/>
              </a:ext>
            </a:extLst>
          </p:cNvPr>
          <p:cNvCxnSpPr>
            <a:cxnSpLocks/>
          </p:cNvCxnSpPr>
          <p:nvPr/>
        </p:nvCxnSpPr>
        <p:spPr>
          <a:xfrm>
            <a:off x="6632935" y="4266107"/>
            <a:ext cx="97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FEA2547-B803-9793-A052-C4540D58A4F9}"/>
              </a:ext>
            </a:extLst>
          </p:cNvPr>
          <p:cNvCxnSpPr>
            <a:cxnSpLocks/>
          </p:cNvCxnSpPr>
          <p:nvPr/>
        </p:nvCxnSpPr>
        <p:spPr>
          <a:xfrm>
            <a:off x="4583357" y="3278841"/>
            <a:ext cx="3012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35402D8-09A8-6401-F609-567D92396DE6}"/>
              </a:ext>
            </a:extLst>
          </p:cNvPr>
          <p:cNvSpPr txBox="1"/>
          <p:nvPr/>
        </p:nvSpPr>
        <p:spPr>
          <a:xfrm>
            <a:off x="4426324" y="1453881"/>
            <a:ext cx="1459887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Open Innovation</a:t>
            </a:r>
            <a:endParaRPr lang="ko-KR" altLang="en-US" sz="13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8FE44C-5F8F-CF33-669B-20CE9B2AD784}"/>
              </a:ext>
            </a:extLst>
          </p:cNvPr>
          <p:cNvSpPr txBox="1"/>
          <p:nvPr/>
        </p:nvSpPr>
        <p:spPr>
          <a:xfrm>
            <a:off x="50644" y="224870"/>
            <a:ext cx="2235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latin typeface="+mn-ea"/>
                <a:cs typeface="Pretendard" panose="02000503000000020004" pitchFamily="50" charset="-127"/>
              </a:rPr>
              <a:t>Open Innovation</a:t>
            </a:r>
          </a:p>
        </p:txBody>
      </p:sp>
    </p:spTree>
    <p:extLst>
      <p:ext uri="{BB962C8B-B14F-4D97-AF65-F5344CB8AC3E}">
        <p14:creationId xmlns:p14="http://schemas.microsoft.com/office/powerpoint/2010/main" val="207051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>
            <a:extLst>
              <a:ext uri="{FF2B5EF4-FFF2-40B4-BE49-F238E27FC236}">
                <a16:creationId xmlns:a16="http://schemas.microsoft.com/office/drawing/2014/main" id="{5241C465-4F12-91EC-6ED4-133CA5C7E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04" y="2954138"/>
            <a:ext cx="654563" cy="2603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과제제안</a:t>
            </a:r>
          </a:p>
        </p:txBody>
      </p:sp>
      <p:sp>
        <p:nvSpPr>
          <p:cNvPr id="157700" name="Text Box 4">
            <a:extLst>
              <a:ext uri="{FF2B5EF4-FFF2-40B4-BE49-F238E27FC236}">
                <a16:creationId xmlns:a16="http://schemas.microsoft.com/office/drawing/2014/main" id="{A84A204B-D151-C252-94EA-A6249189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105" y="2899778"/>
            <a:ext cx="64234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10000"/>
              </a:lnSpc>
            </a:pPr>
            <a:r>
              <a:rPr lang="ko-KR" altLang="en-US" sz="975">
                <a:latin typeface="Arial" panose="020B0604020202020204" pitchFamily="34" charset="0"/>
              </a:rPr>
              <a:t>과제수행</a:t>
            </a:r>
          </a:p>
          <a:p>
            <a:pPr algn="ctr" eaLnBrk="0" latinLnBrk="0" hangingPunct="0">
              <a:lnSpc>
                <a:spcPct val="80000"/>
              </a:lnSpc>
            </a:pPr>
            <a:r>
              <a:rPr lang="ko-KR" altLang="en-US" sz="975">
                <a:latin typeface="Arial" panose="020B0604020202020204" pitchFamily="34" charset="0"/>
              </a:rPr>
              <a:t>계획수립</a:t>
            </a:r>
          </a:p>
        </p:txBody>
      </p:sp>
      <p:sp>
        <p:nvSpPr>
          <p:cNvPr id="157701" name="Text Box 5">
            <a:extLst>
              <a:ext uri="{FF2B5EF4-FFF2-40B4-BE49-F238E27FC236}">
                <a16:creationId xmlns:a16="http://schemas.microsoft.com/office/drawing/2014/main" id="{9DCD168F-BD84-98F0-E16D-8AB3DA7D8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099" y="2961691"/>
            <a:ext cx="562372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03" name="Text Box 7">
            <a:extLst>
              <a:ext uri="{FF2B5EF4-FFF2-40B4-BE49-F238E27FC236}">
                <a16:creationId xmlns:a16="http://schemas.microsoft.com/office/drawing/2014/main" id="{B8F14BE6-5AD5-AD36-E221-1594B010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94" y="2961691"/>
            <a:ext cx="375344" cy="25280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157704" name="AutoShape 8">
            <a:extLst>
              <a:ext uri="{FF2B5EF4-FFF2-40B4-BE49-F238E27FC236}">
                <a16:creationId xmlns:a16="http://schemas.microsoft.com/office/drawing/2014/main" id="{5EE6A071-2DDC-BBF4-E534-0EA4F1312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321" y="2894620"/>
            <a:ext cx="571401" cy="388243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>
                <a:latin typeface="Arial" panose="020B0604020202020204" pitchFamily="34" charset="0"/>
              </a:rPr>
              <a:t>선정</a:t>
            </a:r>
          </a:p>
        </p:txBody>
      </p:sp>
      <p:sp>
        <p:nvSpPr>
          <p:cNvPr id="157716" name="Text Box 20">
            <a:extLst>
              <a:ext uri="{FF2B5EF4-FFF2-40B4-BE49-F238E27FC236}">
                <a16:creationId xmlns:a16="http://schemas.microsoft.com/office/drawing/2014/main" id="{8E39AAC5-7995-28C5-C376-4CC9139EF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443" y="5196583"/>
            <a:ext cx="479822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</a:t>
            </a:r>
          </a:p>
          <a:p>
            <a:pPr algn="ctr" eaLnBrk="0" latinLnBrk="0" hangingPunct="0">
              <a:lnSpc>
                <a:spcPct val="9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계획서</a:t>
            </a:r>
          </a:p>
        </p:txBody>
      </p:sp>
      <p:sp>
        <p:nvSpPr>
          <p:cNvPr id="157717" name="Text Box 21">
            <a:extLst>
              <a:ext uri="{FF2B5EF4-FFF2-40B4-BE49-F238E27FC236}">
                <a16:creationId xmlns:a16="http://schemas.microsoft.com/office/drawing/2014/main" id="{A2B9A9D3-4A8A-C4BD-1B12-00922D0A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8880" y="5196583"/>
            <a:ext cx="692646" cy="3663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3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완료</a:t>
            </a:r>
          </a:p>
          <a:p>
            <a:pPr algn="ctr" eaLnBrk="0" latinLnBrk="0" hangingPunct="0"/>
            <a:r>
              <a:rPr lang="en-US" altLang="ko-KR" sz="975" dirty="0">
                <a:latin typeface="Arial" panose="020B0604020202020204" pitchFamily="34" charset="0"/>
              </a:rPr>
              <a:t>(</a:t>
            </a:r>
            <a:r>
              <a:rPr lang="ko-KR" altLang="en-US" sz="975" dirty="0">
                <a:latin typeface="Arial" panose="020B0604020202020204" pitchFamily="34" charset="0"/>
              </a:rPr>
              <a:t>실적입력</a:t>
            </a:r>
            <a:r>
              <a:rPr lang="en-US" altLang="ko-KR" sz="975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157718" name="AutoShape 22">
            <a:extLst>
              <a:ext uri="{FF2B5EF4-FFF2-40B4-BE49-F238E27FC236}">
                <a16:creationId xmlns:a16="http://schemas.microsoft.com/office/drawing/2014/main" id="{287D52D5-CF8F-1B82-FA37-306DDFE3FBE0}"/>
              </a:ext>
            </a:extLst>
          </p:cNvPr>
          <p:cNvCxnSpPr>
            <a:cxnSpLocks noChangeShapeType="1"/>
            <a:stCxn id="157716" idx="3"/>
            <a:endCxn id="157717" idx="1"/>
          </p:cNvCxnSpPr>
          <p:nvPr/>
        </p:nvCxnSpPr>
        <p:spPr bwMode="auto">
          <a:xfrm>
            <a:off x="2849267" y="5379741"/>
            <a:ext cx="103961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19" name="Text Box 23">
            <a:extLst>
              <a:ext uri="{FF2B5EF4-FFF2-40B4-BE49-F238E27FC236}">
                <a16:creationId xmlns:a16="http://schemas.microsoft.com/office/drawing/2014/main" id="{4A78D97F-DB40-3BF5-05D9-45FEAE7C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5366" y="4059027"/>
            <a:ext cx="681038" cy="27344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157720" name="Text Box 24">
            <a:extLst>
              <a:ext uri="{FF2B5EF4-FFF2-40B4-BE49-F238E27FC236}">
                <a16:creationId xmlns:a16="http://schemas.microsoft.com/office/drawing/2014/main" id="{A9BE1C16-5794-7019-D0EB-402FD4DAF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0417" y="4043548"/>
            <a:ext cx="619125" cy="3095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sp>
        <p:nvSpPr>
          <p:cNvPr id="157722" name="Text Box 26">
            <a:extLst>
              <a:ext uri="{FF2B5EF4-FFF2-40B4-BE49-F238E27FC236}">
                <a16:creationId xmlns:a16="http://schemas.microsoft.com/office/drawing/2014/main" id="{7E6720D1-C258-B81D-DC8D-EE7F0972A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210" y="4059026"/>
            <a:ext cx="437257" cy="2734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cxnSp>
        <p:nvCxnSpPr>
          <p:cNvPr id="157724" name="AutoShape 28">
            <a:extLst>
              <a:ext uri="{FF2B5EF4-FFF2-40B4-BE49-F238E27FC236}">
                <a16:creationId xmlns:a16="http://schemas.microsoft.com/office/drawing/2014/main" id="{C853CED1-5789-25FC-4984-74F04E4A68C1}"/>
              </a:ext>
            </a:extLst>
          </p:cNvPr>
          <p:cNvCxnSpPr>
            <a:cxnSpLocks noChangeShapeType="1"/>
            <a:stCxn id="157719" idx="3"/>
            <a:endCxn id="157720" idx="1"/>
          </p:cNvCxnSpPr>
          <p:nvPr/>
        </p:nvCxnSpPr>
        <p:spPr bwMode="auto">
          <a:xfrm>
            <a:off x="2866404" y="4195750"/>
            <a:ext cx="1014013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25" name="AutoShape 29">
            <a:extLst>
              <a:ext uri="{FF2B5EF4-FFF2-40B4-BE49-F238E27FC236}">
                <a16:creationId xmlns:a16="http://schemas.microsoft.com/office/drawing/2014/main" id="{6C68A083-68DC-557E-85BD-325E0BBC9343}"/>
              </a:ext>
            </a:extLst>
          </p:cNvPr>
          <p:cNvCxnSpPr>
            <a:cxnSpLocks noChangeShapeType="1"/>
            <a:stCxn id="157720" idx="3"/>
            <a:endCxn id="157722" idx="1"/>
          </p:cNvCxnSpPr>
          <p:nvPr/>
        </p:nvCxnSpPr>
        <p:spPr bwMode="auto">
          <a:xfrm flipV="1">
            <a:off x="4499542" y="4195750"/>
            <a:ext cx="715668" cy="258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736" name="Line 40">
            <a:extLst>
              <a:ext uri="{FF2B5EF4-FFF2-40B4-BE49-F238E27FC236}">
                <a16:creationId xmlns:a16="http://schemas.microsoft.com/office/drawing/2014/main" id="{82F4E0D3-0C4C-B80B-416B-F48C8797A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1638" y="357135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7" name="Line 41">
            <a:extLst>
              <a:ext uri="{FF2B5EF4-FFF2-40B4-BE49-F238E27FC236}">
                <a16:creationId xmlns:a16="http://schemas.microsoft.com/office/drawing/2014/main" id="{C60F2690-8D9E-3AC4-7C19-07392EB1C6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2325" y="477471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157738" name="Rectangle 42">
            <a:extLst>
              <a:ext uri="{FF2B5EF4-FFF2-40B4-BE49-F238E27FC236}">
                <a16:creationId xmlns:a16="http://schemas.microsoft.com/office/drawing/2014/main" id="{A88AA93A-7024-2697-29BA-72BE271F3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01" y="2843739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제안과제</a:t>
            </a:r>
            <a:endParaRPr lang="en-US" altLang="ko-KR" sz="1138" b="1" dirty="0"/>
          </a:p>
        </p:txBody>
      </p:sp>
      <p:sp>
        <p:nvSpPr>
          <p:cNvPr id="157739" name="Rectangle 43">
            <a:extLst>
              <a:ext uri="{FF2B5EF4-FFF2-40B4-BE49-F238E27FC236}">
                <a16:creationId xmlns:a16="http://schemas.microsoft.com/office/drawing/2014/main" id="{35FE8CD8-DDBD-DE32-FBF5-64CF3AB1A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02" y="4192911"/>
            <a:ext cx="864836" cy="26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수주</a:t>
            </a:r>
            <a:r>
              <a:rPr lang="en-US" altLang="ko-KR" sz="1138" b="1" dirty="0"/>
              <a:t>, </a:t>
            </a:r>
            <a:r>
              <a:rPr lang="ko-KR" altLang="en-US" sz="1138" b="1" dirty="0"/>
              <a:t>지시형</a:t>
            </a:r>
            <a:endParaRPr lang="en-US" altLang="ko-KR" sz="1138" b="1" dirty="0"/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sp>
        <p:nvSpPr>
          <p:cNvPr id="157740" name="Rectangle 44">
            <a:extLst>
              <a:ext uri="{FF2B5EF4-FFF2-40B4-BE49-F238E27FC236}">
                <a16:creationId xmlns:a16="http://schemas.microsoft.com/office/drawing/2014/main" id="{5888FEE9-EF93-9909-AD77-B1BC157AF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74" y="5235047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탐색</a:t>
            </a:r>
            <a:r>
              <a:rPr lang="en-US" altLang="ko-KR" sz="1138" b="1" dirty="0"/>
              <a:t>, F/S</a:t>
            </a:r>
          </a:p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과제</a:t>
            </a:r>
            <a:endParaRPr lang="en-US" altLang="ko-KR" sz="1138" b="1" dirty="0"/>
          </a:p>
        </p:txBody>
      </p:sp>
      <p:cxnSp>
        <p:nvCxnSpPr>
          <p:cNvPr id="157742" name="AutoShape 46">
            <a:extLst>
              <a:ext uri="{FF2B5EF4-FFF2-40B4-BE49-F238E27FC236}">
                <a16:creationId xmlns:a16="http://schemas.microsoft.com/office/drawing/2014/main" id="{80B3665D-FF1E-4072-96F7-A5F7CDD1FF27}"/>
              </a:ext>
            </a:extLst>
          </p:cNvPr>
          <p:cNvCxnSpPr>
            <a:cxnSpLocks noChangeShapeType="1"/>
            <a:stCxn id="157698" idx="3"/>
            <a:endCxn id="157704" idx="1"/>
          </p:cNvCxnSpPr>
          <p:nvPr/>
        </p:nvCxnSpPr>
        <p:spPr bwMode="auto">
          <a:xfrm>
            <a:off x="2634167" y="3084319"/>
            <a:ext cx="479154" cy="442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3" name="AutoShape 47">
            <a:extLst>
              <a:ext uri="{FF2B5EF4-FFF2-40B4-BE49-F238E27FC236}">
                <a16:creationId xmlns:a16="http://schemas.microsoft.com/office/drawing/2014/main" id="{7EDB4965-1388-9011-5392-391E8CD355FC}"/>
              </a:ext>
            </a:extLst>
          </p:cNvPr>
          <p:cNvCxnSpPr>
            <a:cxnSpLocks noChangeShapeType="1"/>
            <a:stCxn id="157704" idx="3"/>
            <a:endCxn id="27" idx="2"/>
          </p:cNvCxnSpPr>
          <p:nvPr/>
        </p:nvCxnSpPr>
        <p:spPr bwMode="auto">
          <a:xfrm flipV="1">
            <a:off x="3684722" y="3085575"/>
            <a:ext cx="492702" cy="31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5" name="AutoShape 49">
            <a:extLst>
              <a:ext uri="{FF2B5EF4-FFF2-40B4-BE49-F238E27FC236}">
                <a16:creationId xmlns:a16="http://schemas.microsoft.com/office/drawing/2014/main" id="{FA24BFCB-400C-2507-F9DE-CD646E5EF0ED}"/>
              </a:ext>
            </a:extLst>
          </p:cNvPr>
          <p:cNvCxnSpPr>
            <a:cxnSpLocks noChangeShapeType="1"/>
            <a:stCxn id="157700" idx="3"/>
            <a:endCxn id="157701" idx="1"/>
          </p:cNvCxnSpPr>
          <p:nvPr/>
        </p:nvCxnSpPr>
        <p:spPr bwMode="auto">
          <a:xfrm>
            <a:off x="6170447" y="3082936"/>
            <a:ext cx="637652" cy="51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6" name="AutoShape 50">
            <a:extLst>
              <a:ext uri="{FF2B5EF4-FFF2-40B4-BE49-F238E27FC236}">
                <a16:creationId xmlns:a16="http://schemas.microsoft.com/office/drawing/2014/main" id="{5627223C-96A1-20C9-EC7B-7FCBA99A167D}"/>
              </a:ext>
            </a:extLst>
          </p:cNvPr>
          <p:cNvCxnSpPr>
            <a:cxnSpLocks noChangeShapeType="1"/>
            <a:stCxn id="157701" idx="3"/>
            <a:endCxn id="157703" idx="1"/>
          </p:cNvCxnSpPr>
          <p:nvPr/>
        </p:nvCxnSpPr>
        <p:spPr bwMode="auto">
          <a:xfrm>
            <a:off x="7370473" y="3088095"/>
            <a:ext cx="55592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749" name="AutoShape 53">
            <a:extLst>
              <a:ext uri="{FF2B5EF4-FFF2-40B4-BE49-F238E27FC236}">
                <a16:creationId xmlns:a16="http://schemas.microsoft.com/office/drawing/2014/main" id="{5D6935B4-E119-E31A-9DE6-736A4AD87036}"/>
              </a:ext>
            </a:extLst>
          </p:cNvPr>
          <p:cNvCxnSpPr>
            <a:cxnSpLocks noChangeShapeType="1"/>
            <a:stCxn id="27" idx="4"/>
            <a:endCxn id="157700" idx="1"/>
          </p:cNvCxnSpPr>
          <p:nvPr/>
        </p:nvCxnSpPr>
        <p:spPr bwMode="auto">
          <a:xfrm flipV="1">
            <a:off x="4902315" y="3082936"/>
            <a:ext cx="625790" cy="263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B0D78C-C8E7-2658-9566-FBFC6F97147E}"/>
              </a:ext>
            </a:extLst>
          </p:cNvPr>
          <p:cNvSpPr txBox="1"/>
          <p:nvPr/>
        </p:nvSpPr>
        <p:spPr>
          <a:xfrm>
            <a:off x="-2719" y="292021"/>
            <a:ext cx="2730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Project</a:t>
            </a:r>
            <a:r>
              <a:rPr lang="en-US" altLang="ko-KR" b="1" dirty="0"/>
              <a:t> </a:t>
            </a:r>
            <a:r>
              <a:rPr lang="ko-KR" altLang="en-US" b="1" dirty="0"/>
              <a:t>유형별 </a:t>
            </a:r>
            <a:r>
              <a:rPr lang="en-US" altLang="ko-KR" sz="2000" b="1" dirty="0"/>
              <a:t>Process</a:t>
            </a:r>
            <a:endParaRPr lang="ko-KR" altLang="en-US" b="1" dirty="0"/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C5AA945A-AF87-B00C-2EF5-251E2072C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864" y="1868725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과제계획</a:t>
            </a:r>
          </a:p>
        </p:txBody>
      </p:sp>
      <p:sp>
        <p:nvSpPr>
          <p:cNvPr id="4" name="Text Box 26">
            <a:extLst>
              <a:ext uri="{FF2B5EF4-FFF2-40B4-BE49-F238E27FC236}">
                <a16:creationId xmlns:a16="http://schemas.microsoft.com/office/drawing/2014/main" id="{1C9326EC-3D53-B856-F751-751573033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9866" y="1862731"/>
            <a:ext cx="437257" cy="2432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ko-KR" altLang="en-US" sz="975">
                <a:latin typeface="Arial" panose="020B0604020202020204" pitchFamily="34" charset="0"/>
              </a:rPr>
              <a:t>완료</a:t>
            </a: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924B6FE5-F614-CD4C-8903-386751A46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63" y="1284801"/>
            <a:ext cx="724891" cy="26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0" tIns="0" rIns="0" anchor="b" anchorCtr="1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ko-KR" altLang="en-US" sz="1138" b="1" dirty="0"/>
              <a:t>전략과제</a:t>
            </a:r>
            <a:endParaRPr lang="en-US" altLang="ko-KR" sz="1138" b="1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F7CE260B-0AAC-5381-379E-D4DE83DE7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56" y="1095660"/>
            <a:ext cx="624182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Strategy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5ECF694-5BB5-21D6-35B1-9A60B2D69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708" y="1093390"/>
            <a:ext cx="1104004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Product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7B0EF4D7-5076-7FD2-6ADE-84682584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952" y="1473117"/>
            <a:ext cx="1308468" cy="3167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en-US" altLang="ko-KR" sz="975" dirty="0">
                <a:latin typeface="Arial" panose="020B0604020202020204" pitchFamily="34" charset="0"/>
              </a:rPr>
              <a:t>Technology Roadmap</a:t>
            </a:r>
            <a:endParaRPr lang="ko-KR" altLang="en-US" sz="975" dirty="0">
              <a:latin typeface="Arial" panose="020B0604020202020204" pitchFamily="34" charset="0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C570BF71-C97C-52E8-C5D1-735C6D590F96}"/>
              </a:ext>
            </a:extLst>
          </p:cNvPr>
          <p:cNvSpPr/>
          <p:nvPr/>
        </p:nvSpPr>
        <p:spPr>
          <a:xfrm>
            <a:off x="5274643" y="1718893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Project 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Text Box 23">
            <a:extLst>
              <a:ext uri="{FF2B5EF4-FFF2-40B4-BE49-F238E27FC236}">
                <a16:creationId xmlns:a16="http://schemas.microsoft.com/office/drawing/2014/main" id="{E4A9879B-F728-72E7-FFAE-3374B4448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592" y="1871510"/>
            <a:ext cx="681038" cy="23050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C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latinLnBrk="0" hangingPunct="0">
              <a:lnSpc>
                <a:spcPct val="120000"/>
              </a:lnSpc>
            </a:pPr>
            <a:r>
              <a:rPr lang="ko-KR" altLang="en-US" sz="975" dirty="0">
                <a:latin typeface="Arial" panose="020B0604020202020204" pitchFamily="34" charset="0"/>
              </a:rPr>
              <a:t>진행관리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9D8E41-654B-2FFF-60B7-38BA13F306F9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447645" y="1374165"/>
            <a:ext cx="221372" cy="293242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8C36564-29A5-29D9-B652-05CCB3107EF9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4717692" y="1431320"/>
            <a:ext cx="198444" cy="915457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5CE87F0-A64F-8979-3906-A8E9BFC1899F}"/>
              </a:ext>
            </a:extLst>
          </p:cNvPr>
          <p:cNvCxnSpPr>
            <a:stCxn id="9" idx="4"/>
            <a:endCxn id="3" idx="1"/>
          </p:cNvCxnSpPr>
          <p:nvPr/>
        </p:nvCxnSpPr>
        <p:spPr>
          <a:xfrm flipV="1">
            <a:off x="5999534" y="1983976"/>
            <a:ext cx="339330" cy="4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5D230C-D4DB-6FE8-056C-F70E88AEA60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7019902" y="1983976"/>
            <a:ext cx="310690" cy="2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2268684-A2B0-0484-AA1F-0EEAC901F0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8011630" y="1984355"/>
            <a:ext cx="328236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C30D4EF-CD05-02C0-6F1C-8D7D30ADA0D5}"/>
              </a:ext>
            </a:extLst>
          </p:cNvPr>
          <p:cNvCxnSpPr>
            <a:stCxn id="4" idx="3"/>
            <a:endCxn id="8" idx="3"/>
          </p:cNvCxnSpPr>
          <p:nvPr/>
        </p:nvCxnSpPr>
        <p:spPr>
          <a:xfrm flipH="1" flipV="1">
            <a:off x="5013420" y="1631472"/>
            <a:ext cx="3763703" cy="352883"/>
          </a:xfrm>
          <a:prstGeom prst="bentConnector3">
            <a:avLst>
              <a:gd name="adj1" fmla="val -607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F593EE7-0DFA-33D7-8C75-A7CC5D256459}"/>
              </a:ext>
            </a:extLst>
          </p:cNvPr>
          <p:cNvCxnSpPr>
            <a:stCxn id="8" idx="0"/>
            <a:endCxn id="7" idx="3"/>
          </p:cNvCxnSpPr>
          <p:nvPr/>
        </p:nvCxnSpPr>
        <p:spPr>
          <a:xfrm rot="16200000" flipV="1">
            <a:off x="4050763" y="1164694"/>
            <a:ext cx="221372" cy="3954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8F6153A-8415-8126-4DA1-91434ECBF94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25238" y="1251745"/>
            <a:ext cx="334470" cy="2270"/>
          </a:xfrm>
          <a:prstGeom prst="bentConnector3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Line 40">
            <a:extLst>
              <a:ext uri="{FF2B5EF4-FFF2-40B4-BE49-F238E27FC236}">
                <a16:creationId xmlns:a16="http://schemas.microsoft.com/office/drawing/2014/main" id="{819AB882-0FA8-95DD-11F8-11345D326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0747" y="2415227"/>
            <a:ext cx="718185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anchor="ctr" anchorCtr="1">
            <a:spAutoFit/>
          </a:bodyPr>
          <a:lstStyle/>
          <a:p>
            <a:pPr algn="ctr"/>
            <a:endParaRPr lang="ko-KR" altLang="en-US" sz="1463">
              <a:solidFill>
                <a:srgbClr val="FF0000"/>
              </a:solidFill>
            </a:endParaRPr>
          </a:p>
        </p:txBody>
      </p:sp>
      <p:sp>
        <p:nvSpPr>
          <p:cNvPr id="27" name="원통형 26">
            <a:extLst>
              <a:ext uri="{FF2B5EF4-FFF2-40B4-BE49-F238E27FC236}">
                <a16:creationId xmlns:a16="http://schemas.microsoft.com/office/drawing/2014/main" id="{8A6E2FB6-31B9-4223-D735-148A5351032E}"/>
              </a:ext>
            </a:extLst>
          </p:cNvPr>
          <p:cNvSpPr/>
          <p:nvPr/>
        </p:nvSpPr>
        <p:spPr>
          <a:xfrm>
            <a:off x="4177424" y="2816197"/>
            <a:ext cx="724891" cy="538756"/>
          </a:xfrm>
          <a:prstGeom prst="ca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제안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Pool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BF70517-DD6D-144F-2D82-32EF9DC49702}"/>
              </a:ext>
            </a:extLst>
          </p:cNvPr>
          <p:cNvCxnSpPr/>
          <p:nvPr/>
        </p:nvCxnSpPr>
        <p:spPr>
          <a:xfrm>
            <a:off x="544974" y="6073545"/>
            <a:ext cx="756000" cy="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83AA987-6B95-388F-1331-F9A8F70BC4C1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38E3-210A-3D50-4B4C-CE76203FF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슬라이드 번호 개체 틀 1">
            <a:extLst>
              <a:ext uri="{FF2B5EF4-FFF2-40B4-BE49-F238E27FC236}">
                <a16:creationId xmlns:a16="http://schemas.microsoft.com/office/drawing/2014/main" id="{F57B65D5-E5EC-F462-E0BD-A8BCF96F4C05}"/>
              </a:ext>
            </a:extLst>
          </p:cNvPr>
          <p:cNvSpPr txBox="1">
            <a:spLocks/>
          </p:cNvSpPr>
          <p:nvPr/>
        </p:nvSpPr>
        <p:spPr>
          <a:xfrm>
            <a:off x="7561064" y="914690"/>
            <a:ext cx="2228850" cy="296664"/>
          </a:xfrm>
          <a:prstGeom prst="rect">
            <a:avLst/>
          </a:prstGeom>
        </p:spPr>
        <p:txBody>
          <a:bodyPr vert="horz" lIns="74295" tIns="37148" rIns="74295" bIns="37148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(</a:t>
            </a:r>
            <a:fld id="{0F66AB27-0403-4DED-973C-4CEEB23572F6}" type="slidenum">
              <a:rPr lang="ko-KR" altLang="en-US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pPr/>
              <a:t>8</a:t>
            </a:fld>
            <a:r>
              <a:rPr lang="en-US" altLang="ko-KR" sz="1138">
                <a:solidFill>
                  <a:schemeClr val="bg1">
                    <a:lumMod val="75000"/>
                  </a:schemeClr>
                </a:solidFill>
                <a:ea typeface="맑은 고딕 (본문)" panose="020B050302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138" dirty="0">
              <a:solidFill>
                <a:schemeClr val="bg1">
                  <a:lumMod val="75000"/>
                </a:schemeClr>
              </a:solidFill>
              <a:ea typeface="맑은 고딕 (본문)" panose="020B050302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E96FF3F-ECD4-F55B-6471-C860CA567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9093"/>
              </p:ext>
            </p:extLst>
          </p:nvPr>
        </p:nvGraphicFramePr>
        <p:xfrm>
          <a:off x="1020278" y="1211353"/>
          <a:ext cx="8027469" cy="4731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4215">
                  <a:extLst>
                    <a:ext uri="{9D8B030D-6E8A-4147-A177-3AD203B41FA5}">
                      <a16:colId xmlns:a16="http://schemas.microsoft.com/office/drawing/2014/main" val="1954752293"/>
                    </a:ext>
                  </a:extLst>
                </a:gridCol>
                <a:gridCol w="5923254">
                  <a:extLst>
                    <a:ext uri="{9D8B030D-6E8A-4147-A177-3AD203B41FA5}">
                      <a16:colId xmlns:a16="http://schemas.microsoft.com/office/drawing/2014/main" val="933141142"/>
                    </a:ext>
                  </a:extLst>
                </a:gridCol>
              </a:tblGrid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관리항목</a:t>
                      </a:r>
                      <a:endParaRPr lang="ko-KR" altLang="en-US" sz="18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항목별 관리 기법</a:t>
                      </a:r>
                      <a:endParaRPr kumimoji="1" lang="en-US" altLang="ko-KR" sz="18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71668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Time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일정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Milestone, Activity; Gantt Chant, Task/Check list, Precedence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61950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Budget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Not Managed, Input only, Lump-sum,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연구비목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계정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기간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월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54357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참여연구원</a:t>
                      </a:r>
                      <a:endParaRPr lang="ko-KR" altLang="en-US" sz="1200" b="1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참여여부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참여기간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참여율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투입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MM, MH, 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담당 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Activity</a:t>
                      </a: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001295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Knowledge (</a:t>
                      </a:r>
                      <a:r>
                        <a:rPr kumimoji="1" lang="ko-KR" altLang="en-US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문서</a:t>
                      </a: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) 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전사 기술분류체계</a:t>
                      </a:r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Project / Milestone / Activity / Task</a:t>
                      </a:r>
                      <a:r>
                        <a:rPr kumimoji="1" lang="ko-KR" altLang="en-US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별 산출문서</a:t>
                      </a:r>
                      <a:endParaRPr kumimoji="1" lang="en-US" altLang="ko-KR" sz="11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837654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Issue &amp; Risk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Project/Activity,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공유범위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중요도</a:t>
                      </a:r>
                      <a:r>
                        <a:rPr kumimoji="1" lang="en-US" altLang="ko-KR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kumimoji="1" lang="ko-KR" altLang="en-US" sz="11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긴급도</a:t>
                      </a:r>
                      <a:endParaRPr kumimoji="1" lang="en-US" altLang="ko-KR" sz="1100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282622"/>
                  </a:ext>
                </a:extLst>
              </a:tr>
              <a:tr h="6759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Others</a:t>
                      </a:r>
                    </a:p>
                  </a:txBody>
                  <a:tcPr marL="204750" marR="204750" marT="111443" marB="111443"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1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Strategy Alignment, PRM, TRM, Project Hierarchy, ..</a:t>
                      </a:r>
                      <a:endParaRPr lang="ko-KR" altLang="en-US" sz="1100" dirty="0"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</a:txBody>
                  <a:tcPr marL="204750" marR="204750" marT="111443" marB="111443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058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1CB1DD-6A66-E99C-3D7E-AAFCD0484B40}"/>
              </a:ext>
            </a:extLst>
          </p:cNvPr>
          <p:cNvSpPr txBox="1"/>
          <p:nvPr/>
        </p:nvSpPr>
        <p:spPr>
          <a:xfrm>
            <a:off x="4854" y="282203"/>
            <a:ext cx="2884059" cy="4001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ea typeface="+mj-ea"/>
              </a:rPr>
              <a:t>Project Mgmt  </a:t>
            </a:r>
            <a:r>
              <a:rPr lang="en-US" altLang="ko-KR" dirty="0">
                <a:ea typeface="+mj-ea"/>
              </a:rPr>
              <a:t>Technique</a:t>
            </a:r>
            <a:endParaRPr lang="ko-KR" altLang="en-US" sz="2000" dirty="0"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4BD63-EAF5-6E37-FBF2-39DCB64C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8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1200D-03B9-7179-9C86-0955FC03AF4B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1440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A79D-8FF5-7D78-EAFA-8C0885796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2F1088-5439-6F29-C51F-2A6002C76D34}"/>
              </a:ext>
            </a:extLst>
          </p:cNvPr>
          <p:cNvSpPr/>
          <p:nvPr/>
        </p:nvSpPr>
        <p:spPr>
          <a:xfrm>
            <a:off x="6015789" y="1386038"/>
            <a:ext cx="3435809" cy="3782728"/>
          </a:xfrm>
          <a:prstGeom prst="roundRect">
            <a:avLst>
              <a:gd name="adj" fmla="val 7702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280D14-E725-56BD-E2AB-737AC5010E68}"/>
              </a:ext>
            </a:extLst>
          </p:cNvPr>
          <p:cNvSpPr/>
          <p:nvPr/>
        </p:nvSpPr>
        <p:spPr>
          <a:xfrm>
            <a:off x="201042" y="3398619"/>
            <a:ext cx="5602993" cy="17797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ABA660F-3907-118E-06F3-24152B1F09A5}"/>
              </a:ext>
            </a:extLst>
          </p:cNvPr>
          <p:cNvSpPr/>
          <p:nvPr/>
        </p:nvSpPr>
        <p:spPr>
          <a:xfrm>
            <a:off x="201043" y="1549667"/>
            <a:ext cx="5602993" cy="15407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DE305-CDEF-2E18-767E-C8D6347A8138}"/>
              </a:ext>
            </a:extLst>
          </p:cNvPr>
          <p:cNvSpPr txBox="1"/>
          <p:nvPr/>
        </p:nvSpPr>
        <p:spPr>
          <a:xfrm>
            <a:off x="0" y="293448"/>
            <a:ext cx="2372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cs typeface="Pretendard" panose="02000503000000020004" pitchFamily="50" charset="-127"/>
              </a:rPr>
              <a:t>Project Mgmt  </a:t>
            </a:r>
            <a:r>
              <a:rPr kumimoji="1" lang="en-US" altLang="ko-KR" dirty="0">
                <a:cs typeface="Pretendard" panose="02000503000000020004" pitchFamily="50" charset="-127"/>
              </a:rPr>
              <a:t>Time</a:t>
            </a:r>
            <a:endParaRPr kumimoji="1" lang="en-US" altLang="ko-KR" sz="2000" dirty="0">
              <a:cs typeface="Pretendard" panose="020005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32D111F-695E-BE80-9E5F-94DBA4D461BC}"/>
              </a:ext>
            </a:extLst>
          </p:cNvPr>
          <p:cNvGrpSpPr/>
          <p:nvPr/>
        </p:nvGrpSpPr>
        <p:grpSpPr>
          <a:xfrm>
            <a:off x="268418" y="1864394"/>
            <a:ext cx="5194729" cy="732385"/>
            <a:chOff x="399238" y="2488588"/>
            <a:chExt cx="6393513" cy="90139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0C48FE3-BEA1-0FB3-FEB0-8CCE9951AD96}"/>
                </a:ext>
              </a:extLst>
            </p:cNvPr>
            <p:cNvGrpSpPr/>
            <p:nvPr/>
          </p:nvGrpSpPr>
          <p:grpSpPr>
            <a:xfrm>
              <a:off x="2858623" y="2584723"/>
              <a:ext cx="3934128" cy="709209"/>
              <a:chOff x="463689" y="2667887"/>
              <a:chExt cx="4633022" cy="83519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F267346-28CC-3668-4311-E8AB7AF253B0}"/>
                  </a:ext>
                </a:extLst>
              </p:cNvPr>
              <p:cNvGrpSpPr/>
              <p:nvPr/>
            </p:nvGrpSpPr>
            <p:grpSpPr>
              <a:xfrm>
                <a:off x="723927" y="3011807"/>
                <a:ext cx="4016749" cy="91131"/>
                <a:chOff x="5902036" y="1834115"/>
                <a:chExt cx="4016749" cy="91131"/>
              </a:xfrm>
            </p:grpSpPr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9BCEC628-2644-6322-BE7B-2B3DBE5938E5}"/>
                    </a:ext>
                  </a:extLst>
                </p:cNvPr>
                <p:cNvCxnSpPr/>
                <p:nvPr/>
              </p:nvCxnSpPr>
              <p:spPr>
                <a:xfrm>
                  <a:off x="5902036" y="1878676"/>
                  <a:ext cx="4016749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85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1/2 액자 46">
                  <a:extLst>
                    <a:ext uri="{FF2B5EF4-FFF2-40B4-BE49-F238E27FC236}">
                      <a16:creationId xmlns:a16="http://schemas.microsoft.com/office/drawing/2014/main" id="{6DB6F5C5-5571-56FC-24E6-629C1D943149}"/>
                    </a:ext>
                  </a:extLst>
                </p:cNvPr>
                <p:cNvSpPr/>
                <p:nvPr/>
              </p:nvSpPr>
              <p:spPr>
                <a:xfrm rot="8100000">
                  <a:off x="6511508" y="1836121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8" name="1/2 액자 47">
                  <a:extLst>
                    <a:ext uri="{FF2B5EF4-FFF2-40B4-BE49-F238E27FC236}">
                      <a16:creationId xmlns:a16="http://schemas.microsoft.com/office/drawing/2014/main" id="{C3109309-0F38-BE28-0990-BF09BCB0EBE8}"/>
                    </a:ext>
                  </a:extLst>
                </p:cNvPr>
                <p:cNvSpPr/>
                <p:nvPr/>
              </p:nvSpPr>
              <p:spPr>
                <a:xfrm rot="8100000">
                  <a:off x="7866090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9" name="1/2 액자 48">
                  <a:extLst>
                    <a:ext uri="{FF2B5EF4-FFF2-40B4-BE49-F238E27FC236}">
                      <a16:creationId xmlns:a16="http://schemas.microsoft.com/office/drawing/2014/main" id="{A2CBCF2B-F04F-A7E2-3640-552C3B2EA1EC}"/>
                    </a:ext>
                  </a:extLst>
                </p:cNvPr>
                <p:cNvSpPr/>
                <p:nvPr/>
              </p:nvSpPr>
              <p:spPr>
                <a:xfrm rot="8100000">
                  <a:off x="9241728" y="1834115"/>
                  <a:ext cx="89125" cy="89125"/>
                </a:xfrm>
                <a:prstGeom prst="halfFram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E82160-ABF9-882C-6E1E-E62A6E408670}"/>
                  </a:ext>
                </a:extLst>
              </p:cNvPr>
              <p:cNvGrpSpPr/>
              <p:nvPr/>
            </p:nvGrpSpPr>
            <p:grpSpPr>
              <a:xfrm>
                <a:off x="463689" y="2667887"/>
                <a:ext cx="618494" cy="828632"/>
                <a:chOff x="5641798" y="1490195"/>
                <a:chExt cx="618494" cy="828632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E7386176-7FD4-1FCF-D955-55418586CD21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5F2232DC-D068-3B11-909A-9CBA557727F9}"/>
                    </a:ext>
                  </a:extLst>
                </p:cNvPr>
                <p:cNvSpPr/>
                <p:nvPr/>
              </p:nvSpPr>
              <p:spPr>
                <a:xfrm>
                  <a:off x="5641798" y="1985557"/>
                  <a:ext cx="618494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079CF5"/>
                      </a:solidFill>
                      <a:latin typeface="+mn-ea"/>
                      <a:cs typeface="Pretendard" panose="02000503000000020004" pitchFamily="50" charset="-127"/>
                    </a:rPr>
                    <a:t>Start</a:t>
                  </a:r>
                  <a:endParaRPr kumimoji="1" lang="en-US" altLang="ko-KR" sz="894" dirty="0">
                    <a:solidFill>
                      <a:srgbClr val="079C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5" name="Freeform 5">
                  <a:extLst>
                    <a:ext uri="{FF2B5EF4-FFF2-40B4-BE49-F238E27FC236}">
                      <a16:creationId xmlns:a16="http://schemas.microsoft.com/office/drawing/2014/main" id="{CCD23202-B33D-9538-BDC9-E593A4F887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1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079C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C579B4B-74F6-47AB-1E90-0CD5E8240A15}"/>
                  </a:ext>
                </a:extLst>
              </p:cNvPr>
              <p:cNvGrpSpPr/>
              <p:nvPr/>
            </p:nvGrpSpPr>
            <p:grpSpPr>
              <a:xfrm>
                <a:off x="4399221" y="2667887"/>
                <a:ext cx="697490" cy="828632"/>
                <a:chOff x="5602302" y="1490195"/>
                <a:chExt cx="697490" cy="828632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1F4D2A5-8C39-D729-E691-0F1C61B93400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A8C88818-A753-80E8-1287-03103743E877}"/>
                    </a:ext>
                  </a:extLst>
                </p:cNvPr>
                <p:cNvSpPr/>
                <p:nvPr/>
              </p:nvSpPr>
              <p:spPr>
                <a:xfrm>
                  <a:off x="5602302" y="1985557"/>
                  <a:ext cx="697490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4339D2"/>
                      </a:solidFill>
                      <a:latin typeface="+mn-ea"/>
                      <a:cs typeface="Pretendard" panose="02000503000000020004" pitchFamily="50" charset="-127"/>
                    </a:rPr>
                    <a:t>Finish</a:t>
                  </a:r>
                  <a:endParaRPr kumimoji="1" lang="en-US" altLang="ko-KR" sz="894" dirty="0">
                    <a:solidFill>
                      <a:srgbClr val="4339D2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42" name="Freeform 5">
                  <a:extLst>
                    <a:ext uri="{FF2B5EF4-FFF2-40B4-BE49-F238E27FC236}">
                      <a16:creationId xmlns:a16="http://schemas.microsoft.com/office/drawing/2014/main" id="{536C5151-6A18-B5F8-A7A1-A35DEB75C2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4339D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5850AEE-47B0-7E9E-5A85-048853FD6E63}"/>
                  </a:ext>
                </a:extLst>
              </p:cNvPr>
              <p:cNvGrpSpPr/>
              <p:nvPr/>
            </p:nvGrpSpPr>
            <p:grpSpPr>
              <a:xfrm>
                <a:off x="1700600" y="2674451"/>
                <a:ext cx="736989" cy="828632"/>
                <a:chOff x="5582554" y="1490195"/>
                <a:chExt cx="736989" cy="828632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3374A1-4BC1-A521-4CF1-56D07949606C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082B7E-3A3F-97E9-1500-BBEF14524672}"/>
                    </a:ext>
                  </a:extLst>
                </p:cNvPr>
                <p:cNvSpPr/>
                <p:nvPr/>
              </p:nvSpPr>
              <p:spPr>
                <a:xfrm>
                  <a:off x="5582554" y="1985557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5361F5"/>
                      </a:solidFill>
                      <a:latin typeface="+mn-ea"/>
                      <a:cs typeface="Pretendard" panose="02000503000000020004" pitchFamily="50" charset="-127"/>
                    </a:rPr>
                    <a:t>DR #1</a:t>
                  </a:r>
                  <a:endParaRPr kumimoji="1" lang="en-US" altLang="ko-KR" sz="894" dirty="0">
                    <a:solidFill>
                      <a:srgbClr val="5361F5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39" name="Freeform 5">
                  <a:extLst>
                    <a:ext uri="{FF2B5EF4-FFF2-40B4-BE49-F238E27FC236}">
                      <a16:creationId xmlns:a16="http://schemas.microsoft.com/office/drawing/2014/main" id="{1F6BEA16-96EA-0881-8CF8-2B2DF7054B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5361F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CCC79AB-DD25-1CC9-81E8-A908C0157E64}"/>
                  </a:ext>
                </a:extLst>
              </p:cNvPr>
              <p:cNvGrpSpPr/>
              <p:nvPr/>
            </p:nvGrpSpPr>
            <p:grpSpPr>
              <a:xfrm>
                <a:off x="3039233" y="2674451"/>
                <a:ext cx="736989" cy="828633"/>
                <a:chOff x="5582552" y="1490195"/>
                <a:chExt cx="736989" cy="82863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D6BC01E-53A1-7F9F-0CD2-005E63851CAF}"/>
                    </a:ext>
                  </a:extLst>
                </p:cNvPr>
                <p:cNvSpPr/>
                <p:nvPr/>
              </p:nvSpPr>
              <p:spPr>
                <a:xfrm>
                  <a:off x="5902036" y="1828800"/>
                  <a:ext cx="99753" cy="997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C1EF3080-7F1E-3755-77BC-EC96424CB7DE}"/>
                    </a:ext>
                  </a:extLst>
                </p:cNvPr>
                <p:cNvSpPr/>
                <p:nvPr/>
              </p:nvSpPr>
              <p:spPr>
                <a:xfrm>
                  <a:off x="5582552" y="1985558"/>
                  <a:ext cx="736989" cy="333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894">
                      <a:solidFill>
                        <a:srgbClr val="2147E0"/>
                      </a:solidFill>
                      <a:latin typeface="+mn-ea"/>
                      <a:cs typeface="Pretendard" panose="02000503000000020004" pitchFamily="50" charset="-127"/>
                    </a:rPr>
                    <a:t>DR #2</a:t>
                  </a: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2DAEAFF2-B05C-212A-E98A-C1CFB2447F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8162" y="1490195"/>
                  <a:ext cx="207495" cy="264578"/>
                </a:xfrm>
                <a:custGeom>
                  <a:avLst/>
                  <a:gdLst>
                    <a:gd name="T0" fmla="*/ 137 w 275"/>
                    <a:gd name="T1" fmla="*/ 0 h 350"/>
                    <a:gd name="T2" fmla="*/ 40 w 275"/>
                    <a:gd name="T3" fmla="*/ 40 h 350"/>
                    <a:gd name="T4" fmla="*/ 0 w 275"/>
                    <a:gd name="T5" fmla="*/ 138 h 350"/>
                    <a:gd name="T6" fmla="*/ 130 w 275"/>
                    <a:gd name="T7" fmla="*/ 348 h 350"/>
                    <a:gd name="T8" fmla="*/ 137 w 275"/>
                    <a:gd name="T9" fmla="*/ 350 h 350"/>
                    <a:gd name="T10" fmla="*/ 144 w 275"/>
                    <a:gd name="T11" fmla="*/ 348 h 350"/>
                    <a:gd name="T12" fmla="*/ 275 w 275"/>
                    <a:gd name="T13" fmla="*/ 138 h 350"/>
                    <a:gd name="T14" fmla="*/ 234 w 275"/>
                    <a:gd name="T15" fmla="*/ 40 h 350"/>
                    <a:gd name="T16" fmla="*/ 137 w 275"/>
                    <a:gd name="T17" fmla="*/ 0 h 350"/>
                    <a:gd name="T18" fmla="*/ 137 w 275"/>
                    <a:gd name="T19" fmla="*/ 88 h 350"/>
                    <a:gd name="T20" fmla="*/ 165 w 275"/>
                    <a:gd name="T21" fmla="*/ 96 h 350"/>
                    <a:gd name="T22" fmla="*/ 183 w 275"/>
                    <a:gd name="T23" fmla="*/ 118 h 350"/>
                    <a:gd name="T24" fmla="*/ 186 w 275"/>
                    <a:gd name="T25" fmla="*/ 147 h 350"/>
                    <a:gd name="T26" fmla="*/ 172 w 275"/>
                    <a:gd name="T27" fmla="*/ 173 h 350"/>
                    <a:gd name="T28" fmla="*/ 147 w 275"/>
                    <a:gd name="T29" fmla="*/ 187 h 350"/>
                    <a:gd name="T30" fmla="*/ 118 w 275"/>
                    <a:gd name="T31" fmla="*/ 184 h 350"/>
                    <a:gd name="T32" fmla="*/ 95 w 275"/>
                    <a:gd name="T33" fmla="*/ 165 h 350"/>
                    <a:gd name="T34" fmla="*/ 87 w 275"/>
                    <a:gd name="T35" fmla="*/ 138 h 350"/>
                    <a:gd name="T36" fmla="*/ 102 w 275"/>
                    <a:gd name="T37" fmla="*/ 102 h 350"/>
                    <a:gd name="T38" fmla="*/ 137 w 275"/>
                    <a:gd name="T39" fmla="*/ 88 h 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75" h="350">
                      <a:moveTo>
                        <a:pt x="137" y="0"/>
                      </a:moveTo>
                      <a:cubicBezTo>
                        <a:pt x="101" y="0"/>
                        <a:pt x="66" y="15"/>
                        <a:pt x="40" y="40"/>
                      </a:cubicBezTo>
                      <a:cubicBezTo>
                        <a:pt x="14" y="66"/>
                        <a:pt x="0" y="101"/>
                        <a:pt x="0" y="138"/>
                      </a:cubicBezTo>
                      <a:cubicBezTo>
                        <a:pt x="0" y="255"/>
                        <a:pt x="125" y="344"/>
                        <a:pt x="130" y="348"/>
                      </a:cubicBezTo>
                      <a:cubicBezTo>
                        <a:pt x="132" y="349"/>
                        <a:pt x="134" y="350"/>
                        <a:pt x="137" y="350"/>
                      </a:cubicBezTo>
                      <a:cubicBezTo>
                        <a:pt x="140" y="350"/>
                        <a:pt x="142" y="349"/>
                        <a:pt x="144" y="348"/>
                      </a:cubicBezTo>
                      <a:cubicBezTo>
                        <a:pt x="150" y="344"/>
                        <a:pt x="275" y="255"/>
                        <a:pt x="275" y="138"/>
                      </a:cubicBezTo>
                      <a:cubicBezTo>
                        <a:pt x="274" y="101"/>
                        <a:pt x="260" y="66"/>
                        <a:pt x="234" y="40"/>
                      </a:cubicBezTo>
                      <a:cubicBezTo>
                        <a:pt x="208" y="15"/>
                        <a:pt x="173" y="0"/>
                        <a:pt x="137" y="0"/>
                      </a:cubicBezTo>
                      <a:close/>
                      <a:moveTo>
                        <a:pt x="137" y="88"/>
                      </a:moveTo>
                      <a:cubicBezTo>
                        <a:pt x="147" y="88"/>
                        <a:pt x="157" y="90"/>
                        <a:pt x="165" y="96"/>
                      </a:cubicBezTo>
                      <a:cubicBezTo>
                        <a:pt x="173" y="101"/>
                        <a:pt x="179" y="109"/>
                        <a:pt x="183" y="118"/>
                      </a:cubicBezTo>
                      <a:cubicBezTo>
                        <a:pt x="187" y="128"/>
                        <a:pt x="188" y="138"/>
                        <a:pt x="186" y="147"/>
                      </a:cubicBezTo>
                      <a:cubicBezTo>
                        <a:pt x="184" y="157"/>
                        <a:pt x="179" y="166"/>
                        <a:pt x="172" y="173"/>
                      </a:cubicBezTo>
                      <a:cubicBezTo>
                        <a:pt x="165" y="180"/>
                        <a:pt x="156" y="185"/>
                        <a:pt x="147" y="187"/>
                      </a:cubicBezTo>
                      <a:cubicBezTo>
                        <a:pt x="137" y="188"/>
                        <a:pt x="127" y="187"/>
                        <a:pt x="118" y="184"/>
                      </a:cubicBezTo>
                      <a:cubicBezTo>
                        <a:pt x="109" y="180"/>
                        <a:pt x="101" y="174"/>
                        <a:pt x="95" y="165"/>
                      </a:cubicBezTo>
                      <a:cubicBezTo>
                        <a:pt x="90" y="157"/>
                        <a:pt x="87" y="147"/>
                        <a:pt x="87" y="138"/>
                      </a:cubicBezTo>
                      <a:cubicBezTo>
                        <a:pt x="87" y="124"/>
                        <a:pt x="92" y="112"/>
                        <a:pt x="102" y="102"/>
                      </a:cubicBezTo>
                      <a:cubicBezTo>
                        <a:pt x="111" y="93"/>
                        <a:pt x="124" y="88"/>
                        <a:pt x="137" y="88"/>
                      </a:cubicBezTo>
                      <a:close/>
                    </a:path>
                  </a:pathLst>
                </a:custGeom>
                <a:solidFill>
                  <a:srgbClr val="2147E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1463">
                    <a:latin typeface="+mn-ea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3E0FC27-43D5-73C7-E169-9D99C8435B32}"/>
                </a:ext>
              </a:extLst>
            </p:cNvPr>
            <p:cNvGrpSpPr/>
            <p:nvPr/>
          </p:nvGrpSpPr>
          <p:grpSpPr>
            <a:xfrm>
              <a:off x="399238" y="2488588"/>
              <a:ext cx="1438524" cy="901396"/>
              <a:chOff x="502255" y="2178066"/>
              <a:chExt cx="1438524" cy="901396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4061C06-3062-44D8-CBAE-53D19BD2DA89}"/>
                  </a:ext>
                </a:extLst>
              </p:cNvPr>
              <p:cNvSpPr/>
              <p:nvPr/>
            </p:nvSpPr>
            <p:spPr>
              <a:xfrm>
                <a:off x="502255" y="2719600"/>
                <a:ext cx="1145797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Due Date</a:t>
                </a:r>
                <a:endParaRPr kumimoji="1" lang="en-US" altLang="ko-KR" sz="1300" b="1" dirty="0">
                  <a:solidFill>
                    <a:srgbClr val="0E9695"/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6A0E90E-B476-64FE-2E7B-E90E275673A5}"/>
                  </a:ext>
                </a:extLst>
              </p:cNvPr>
              <p:cNvGrpSpPr/>
              <p:nvPr/>
            </p:nvGrpSpPr>
            <p:grpSpPr>
              <a:xfrm>
                <a:off x="513090" y="2178066"/>
                <a:ext cx="1427689" cy="421416"/>
                <a:chOff x="513090" y="2178066"/>
                <a:chExt cx="1427689" cy="421416"/>
              </a:xfrm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92CF3700-7B66-1EED-A4C9-1339CAFD357B}"/>
                    </a:ext>
                  </a:extLst>
                </p:cNvPr>
                <p:cNvSpPr/>
                <p:nvPr/>
              </p:nvSpPr>
              <p:spPr>
                <a:xfrm>
                  <a:off x="590550" y="2386588"/>
                  <a:ext cx="1219200" cy="9368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7AFC926-721A-6BA0-16AE-71A388DB0C36}"/>
                    </a:ext>
                  </a:extLst>
                </p:cNvPr>
                <p:cNvSpPr/>
                <p:nvPr/>
              </p:nvSpPr>
              <p:spPr>
                <a:xfrm>
                  <a:off x="513090" y="2178066"/>
                  <a:ext cx="1427689" cy="4214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625" b="1">
                      <a:solidFill>
                        <a:srgbClr val="042F7B"/>
                      </a:solidFill>
                      <a:latin typeface="+mn-ea"/>
                      <a:cs typeface="Pretendard" panose="02000503000000020004" pitchFamily="50" charset="-127"/>
                    </a:rPr>
                    <a:t>Milestone</a:t>
                  </a:r>
                  <a:endParaRPr kumimoji="1" lang="en-US" altLang="ko-KR" sz="1625" b="1" dirty="0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endParaRPr>
                </a:p>
              </p:txBody>
            </p:sp>
          </p:grp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CACF602-50C2-1B24-D244-FF40E79B17AD}"/>
              </a:ext>
            </a:extLst>
          </p:cNvPr>
          <p:cNvGrpSpPr/>
          <p:nvPr/>
        </p:nvGrpSpPr>
        <p:grpSpPr>
          <a:xfrm>
            <a:off x="6306077" y="1894950"/>
            <a:ext cx="2822019" cy="2754408"/>
            <a:chOff x="6163654" y="4899728"/>
            <a:chExt cx="3473255" cy="339004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F0B1C29-52F1-FE4D-0135-37BCCA3E7518}"/>
                </a:ext>
              </a:extLst>
            </p:cNvPr>
            <p:cNvSpPr/>
            <p:nvPr/>
          </p:nvSpPr>
          <p:spPr>
            <a:xfrm>
              <a:off x="6163654" y="4899728"/>
              <a:ext cx="1618196" cy="4214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25" b="1">
                  <a:latin typeface="+mn-ea"/>
                  <a:cs typeface="Pretendard" panose="02000503000000020004" pitchFamily="50" charset="-127"/>
                </a:rPr>
                <a:t>Application</a:t>
              </a:r>
              <a:endParaRPr kumimoji="1" lang="en-US" altLang="ko-KR" sz="1625" dirty="0">
                <a:latin typeface="+mn-ea"/>
                <a:cs typeface="Pretendard" panose="0200050300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2428AF-C2F8-25E8-9BE9-F9A678C069E9}"/>
                </a:ext>
              </a:extLst>
            </p:cNvPr>
            <p:cNvSpPr/>
            <p:nvPr/>
          </p:nvSpPr>
          <p:spPr>
            <a:xfrm>
              <a:off x="6190284" y="5299838"/>
              <a:ext cx="3446625" cy="2989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/ Activity / Task 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Activity+Task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 + Activity + 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Milestone+Sub-Milestone+Task</a:t>
              </a:r>
            </a:p>
            <a:p>
              <a:pPr marL="232172" indent="-232172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kumimoji="1" lang="en-US" altLang="ko-KR" sz="1300" dirty="0">
                  <a:latin typeface="+mn-ea"/>
                  <a:cs typeface="Pretendard" panose="02000503000000020004" pitchFamily="50" charset="-127"/>
                </a:rPr>
                <a:t>Etc.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24BD2EF-1DA0-E449-6BE4-253FC3C8C11B}"/>
              </a:ext>
            </a:extLst>
          </p:cNvPr>
          <p:cNvGrpSpPr/>
          <p:nvPr/>
        </p:nvGrpSpPr>
        <p:grpSpPr>
          <a:xfrm>
            <a:off x="298313" y="3679580"/>
            <a:ext cx="1853693" cy="1155658"/>
            <a:chOff x="502709" y="4162498"/>
            <a:chExt cx="2281468" cy="142234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1097A30-822D-FFC8-DE24-577689AC2242}"/>
                </a:ext>
              </a:extLst>
            </p:cNvPr>
            <p:cNvGrpSpPr/>
            <p:nvPr/>
          </p:nvGrpSpPr>
          <p:grpSpPr>
            <a:xfrm>
              <a:off x="513954" y="4162498"/>
              <a:ext cx="1146665" cy="421416"/>
              <a:chOff x="513090" y="2178066"/>
              <a:chExt cx="1146665" cy="42141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435CC02-0B30-4A0E-2F2E-C05762ED7A98}"/>
                  </a:ext>
                </a:extLst>
              </p:cNvPr>
              <p:cNvSpPr/>
              <p:nvPr/>
            </p:nvSpPr>
            <p:spPr>
              <a:xfrm>
                <a:off x="590550" y="2386588"/>
                <a:ext cx="929467" cy="1126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3A5B5140-D328-CF0A-02BB-5EF559ECCFCE}"/>
                  </a:ext>
                </a:extLst>
              </p:cNvPr>
              <p:cNvSpPr/>
              <p:nvPr/>
            </p:nvSpPr>
            <p:spPr>
              <a:xfrm>
                <a:off x="513090" y="2178066"/>
                <a:ext cx="1146665" cy="4214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625" b="1">
                    <a:solidFill>
                      <a:srgbClr val="042F7B"/>
                    </a:solidFill>
                    <a:latin typeface="+mn-ea"/>
                    <a:cs typeface="Pretendard" panose="02000503000000020004" pitchFamily="50" charset="-127"/>
                  </a:rPr>
                  <a:t>Activity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CFB1E29-3BD0-2388-F945-D0FA571CC51B}"/>
                </a:ext>
              </a:extLst>
            </p:cNvPr>
            <p:cNvGrpSpPr/>
            <p:nvPr/>
          </p:nvGrpSpPr>
          <p:grpSpPr>
            <a:xfrm>
              <a:off x="502709" y="4717486"/>
              <a:ext cx="2281468" cy="359863"/>
              <a:chOff x="502709" y="4717486"/>
              <a:chExt cx="2281468" cy="359863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2F51F603-C2B8-17FF-35F2-F2DB7666240F}"/>
                  </a:ext>
                </a:extLst>
              </p:cNvPr>
              <p:cNvSpPr/>
              <p:nvPr/>
            </p:nvSpPr>
            <p:spPr>
              <a:xfrm>
                <a:off x="502709" y="4717486"/>
                <a:ext cx="1180205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Bar/Gantt</a:t>
                </a:r>
                <a:endParaRPr kumimoji="1" lang="en-US" altLang="ko-KR" sz="13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31340FFD-24A0-6083-7B6B-EC1947796DFB}"/>
                  </a:ext>
                </a:extLst>
              </p:cNvPr>
              <p:cNvSpPr/>
              <p:nvPr/>
            </p:nvSpPr>
            <p:spPr>
              <a:xfrm>
                <a:off x="1580377" y="4717486"/>
                <a:ext cx="1203800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From ~ To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CB1A2D3-E961-423A-0719-882F31CF4F0B}"/>
                </a:ext>
              </a:extLst>
            </p:cNvPr>
            <p:cNvGrpSpPr/>
            <p:nvPr/>
          </p:nvGrpSpPr>
          <p:grpSpPr>
            <a:xfrm>
              <a:off x="502709" y="5224984"/>
              <a:ext cx="1804100" cy="359863"/>
              <a:chOff x="502709" y="4792897"/>
              <a:chExt cx="1804100" cy="359863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B6A7F0F5-6C8B-FFC2-259B-766E846015CA}"/>
                  </a:ext>
                </a:extLst>
              </p:cNvPr>
              <p:cNvSpPr/>
              <p:nvPr/>
            </p:nvSpPr>
            <p:spPr>
              <a:xfrm>
                <a:off x="502709" y="4792897"/>
                <a:ext cx="647909" cy="359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Task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5158FA53-0139-7368-AFB4-16058880A82B}"/>
                  </a:ext>
                </a:extLst>
              </p:cNvPr>
              <p:cNvSpPr/>
              <p:nvPr/>
            </p:nvSpPr>
            <p:spPr>
              <a:xfrm>
                <a:off x="1580377" y="4792897"/>
                <a:ext cx="726432" cy="359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Done</a:t>
                </a:r>
                <a:endParaRPr kumimoji="1"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E2EB8F-F4BE-EF8F-AE62-59FE39636F28}"/>
              </a:ext>
            </a:extLst>
          </p:cNvPr>
          <p:cNvGrpSpPr/>
          <p:nvPr/>
        </p:nvGrpSpPr>
        <p:grpSpPr>
          <a:xfrm>
            <a:off x="2179131" y="3546646"/>
            <a:ext cx="3383600" cy="1404217"/>
            <a:chOff x="2684139" y="4281835"/>
            <a:chExt cx="4164431" cy="1728267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17EC9B-F58F-1F4B-95C2-D75FCDDE36C1}"/>
                </a:ext>
              </a:extLst>
            </p:cNvPr>
            <p:cNvSpPr/>
            <p:nvPr/>
          </p:nvSpPr>
          <p:spPr>
            <a:xfrm>
              <a:off x="2684139" y="4281835"/>
              <a:ext cx="4164431" cy="172826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3">
                <a:latin typeface="+mn-ea"/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C48D1ED-1B87-A1F5-E762-818769ECE950}"/>
                </a:ext>
              </a:extLst>
            </p:cNvPr>
            <p:cNvGrpSpPr/>
            <p:nvPr/>
          </p:nvGrpSpPr>
          <p:grpSpPr>
            <a:xfrm>
              <a:off x="2876299" y="4817276"/>
              <a:ext cx="3587008" cy="985236"/>
              <a:chOff x="8887225" y="2514504"/>
              <a:chExt cx="3587008" cy="985236"/>
            </a:xfrm>
          </p:grpSpPr>
          <p:sp>
            <p:nvSpPr>
              <p:cNvPr id="72" name="모서리가 둥근 직사각형 71">
                <a:extLst>
                  <a:ext uri="{FF2B5EF4-FFF2-40B4-BE49-F238E27FC236}">
                    <a16:creationId xmlns:a16="http://schemas.microsoft.com/office/drawing/2014/main" id="{1B860286-1CEA-D51F-BBED-85CB2FB9A7EA}"/>
                  </a:ext>
                </a:extLst>
              </p:cNvPr>
              <p:cNvSpPr/>
              <p:nvPr/>
            </p:nvSpPr>
            <p:spPr>
              <a:xfrm>
                <a:off x="8903554" y="2703337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3" name="모서리가 둥근 직사각형 72">
                <a:extLst>
                  <a:ext uri="{FF2B5EF4-FFF2-40B4-BE49-F238E27FC236}">
                    <a16:creationId xmlns:a16="http://schemas.microsoft.com/office/drawing/2014/main" id="{2D655732-3837-529C-5C79-E67E56FADE32}"/>
                  </a:ext>
                </a:extLst>
              </p:cNvPr>
              <p:cNvSpPr/>
              <p:nvPr/>
            </p:nvSpPr>
            <p:spPr>
              <a:xfrm>
                <a:off x="8887225" y="2514504"/>
                <a:ext cx="1738391" cy="73419"/>
              </a:xfrm>
              <a:prstGeom prst="roundRect">
                <a:avLst>
                  <a:gd name="adj" fmla="val 50000"/>
                </a:avLst>
              </a:prstGeom>
              <a:solidFill>
                <a:srgbClr val="5361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4" name="모서리가 둥근 직사각형 73">
                <a:extLst>
                  <a:ext uri="{FF2B5EF4-FFF2-40B4-BE49-F238E27FC236}">
                    <a16:creationId xmlns:a16="http://schemas.microsoft.com/office/drawing/2014/main" id="{827D7785-A725-5723-1FB8-7635E9D909C1}"/>
                  </a:ext>
                </a:extLst>
              </p:cNvPr>
              <p:cNvSpPr/>
              <p:nvPr/>
            </p:nvSpPr>
            <p:spPr>
              <a:xfrm>
                <a:off x="8900087" y="282590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5" name="모서리가 둥근 직사각형 74">
                <a:extLst>
                  <a:ext uri="{FF2B5EF4-FFF2-40B4-BE49-F238E27FC236}">
                    <a16:creationId xmlns:a16="http://schemas.microsoft.com/office/drawing/2014/main" id="{7EBB6BFA-9A95-AA96-3E5B-C5A4C7C623D4}"/>
                  </a:ext>
                </a:extLst>
              </p:cNvPr>
              <p:cNvSpPr/>
              <p:nvPr/>
            </p:nvSpPr>
            <p:spPr>
              <a:xfrm>
                <a:off x="10741588" y="3049463"/>
                <a:ext cx="1732645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4" name="모서리가 둥근 직사각형 71">
                <a:extLst>
                  <a:ext uri="{FF2B5EF4-FFF2-40B4-BE49-F238E27FC236}">
                    <a16:creationId xmlns:a16="http://schemas.microsoft.com/office/drawing/2014/main" id="{3AAC5E8A-9E46-9D11-A132-778A03F85A34}"/>
                  </a:ext>
                </a:extLst>
              </p:cNvPr>
              <p:cNvSpPr/>
              <p:nvPr/>
            </p:nvSpPr>
            <p:spPr>
              <a:xfrm>
                <a:off x="8897787" y="2940948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079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6" name="모서리가 둥근 직사각형 71">
                <a:extLst>
                  <a:ext uri="{FF2B5EF4-FFF2-40B4-BE49-F238E27FC236}">
                    <a16:creationId xmlns:a16="http://schemas.microsoft.com/office/drawing/2014/main" id="{061099CA-5196-6944-C923-3A8D6C461871}"/>
                  </a:ext>
                </a:extLst>
              </p:cNvPr>
              <p:cNvSpPr/>
              <p:nvPr/>
            </p:nvSpPr>
            <p:spPr>
              <a:xfrm>
                <a:off x="10757594" y="3188710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" name="모서리가 둥근 직사각형 73">
                <a:extLst>
                  <a:ext uri="{FF2B5EF4-FFF2-40B4-BE49-F238E27FC236}">
                    <a16:creationId xmlns:a16="http://schemas.microsoft.com/office/drawing/2014/main" id="{2ABF4B7B-9232-8CFA-799D-68CB433E9266}"/>
                  </a:ext>
                </a:extLst>
              </p:cNvPr>
              <p:cNvSpPr/>
              <p:nvPr/>
            </p:nvSpPr>
            <p:spPr>
              <a:xfrm>
                <a:off x="10754127" y="3311273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8" name="모서리가 둥근 직사각형 71">
                <a:extLst>
                  <a:ext uri="{FF2B5EF4-FFF2-40B4-BE49-F238E27FC236}">
                    <a16:creationId xmlns:a16="http://schemas.microsoft.com/office/drawing/2014/main" id="{F0EBD2ED-4BF5-B12E-2C45-04C67A76253B}"/>
                  </a:ext>
                </a:extLst>
              </p:cNvPr>
              <p:cNvSpPr/>
              <p:nvPr/>
            </p:nvSpPr>
            <p:spPr>
              <a:xfrm>
                <a:off x="10751827" y="3426321"/>
                <a:ext cx="923278" cy="73419"/>
              </a:xfrm>
              <a:prstGeom prst="roundRect">
                <a:avLst>
                  <a:gd name="adj" fmla="val 50000"/>
                </a:avLst>
              </a:prstGeom>
              <a:solidFill>
                <a:srgbClr val="214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561A43DD-7F11-9C8B-B9B4-44E3544E2047}"/>
                </a:ext>
              </a:extLst>
            </p:cNvPr>
            <p:cNvGrpSpPr/>
            <p:nvPr/>
          </p:nvGrpSpPr>
          <p:grpSpPr>
            <a:xfrm>
              <a:off x="2758815" y="4450993"/>
              <a:ext cx="4005466" cy="359945"/>
              <a:chOff x="2817006" y="4896933"/>
              <a:chExt cx="4005466" cy="359945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D8F433A-9D7A-993B-59BD-F1AE9589086C}"/>
                  </a:ext>
                </a:extLst>
              </p:cNvPr>
              <p:cNvSpPr/>
              <p:nvPr/>
            </p:nvSpPr>
            <p:spPr>
              <a:xfrm>
                <a:off x="5654926" y="4897017"/>
                <a:ext cx="444303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10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4307E1C-937C-32FF-E879-16E6E2907F4C}"/>
                  </a:ext>
                </a:extLst>
              </p:cNvPr>
              <p:cNvSpPr/>
              <p:nvPr/>
            </p:nvSpPr>
            <p:spPr>
              <a:xfrm>
                <a:off x="2817006" y="4897017"/>
                <a:ext cx="387089" cy="2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CFF50AE-F9E3-C4F0-102B-5AF4DB472863}"/>
                  </a:ext>
                </a:extLst>
              </p:cNvPr>
              <p:cNvSpPr/>
              <p:nvPr/>
            </p:nvSpPr>
            <p:spPr>
              <a:xfrm>
                <a:off x="3130359" y="4897017"/>
                <a:ext cx="370615" cy="359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44DF91F-289A-7974-B90F-5DC640C18899}"/>
                  </a:ext>
                </a:extLst>
              </p:cNvPr>
              <p:cNvSpPr/>
              <p:nvPr/>
            </p:nvSpPr>
            <p:spPr>
              <a:xfrm>
                <a:off x="343846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3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397A2F2E-1DCD-5CFE-1295-0EC826B40343}"/>
                  </a:ext>
                </a:extLst>
              </p:cNvPr>
              <p:cNvSpPr/>
              <p:nvPr/>
            </p:nvSpPr>
            <p:spPr>
              <a:xfrm>
                <a:off x="3763034" y="4896933"/>
                <a:ext cx="375679" cy="359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4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CF10ED8-2C01-17D2-2E21-6E2BC2D5CBD6}"/>
                  </a:ext>
                </a:extLst>
              </p:cNvPr>
              <p:cNvSpPr/>
              <p:nvPr/>
            </p:nvSpPr>
            <p:spPr>
              <a:xfrm>
                <a:off x="407539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5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9B6ED7B-57B5-4C99-9CA2-2F44ABDC5080}"/>
                  </a:ext>
                </a:extLst>
              </p:cNvPr>
              <p:cNvSpPr/>
              <p:nvPr/>
            </p:nvSpPr>
            <p:spPr>
              <a:xfrm>
                <a:off x="4392537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6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1BEE876-4835-82EB-C2E0-480C1E4C70A1}"/>
                  </a:ext>
                </a:extLst>
              </p:cNvPr>
              <p:cNvSpPr/>
              <p:nvPr/>
            </p:nvSpPr>
            <p:spPr>
              <a:xfrm>
                <a:off x="4706470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7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3D47C9A9-4CBF-A3EE-06FB-6658F17E47FE}"/>
                  </a:ext>
                </a:extLst>
              </p:cNvPr>
              <p:cNvSpPr/>
              <p:nvPr/>
            </p:nvSpPr>
            <p:spPr>
              <a:xfrm>
                <a:off x="502040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8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A17CCA2-850F-8ED0-F8D7-B9A054EF5AAD}"/>
                  </a:ext>
                </a:extLst>
              </p:cNvPr>
              <p:cNvSpPr/>
              <p:nvPr/>
            </p:nvSpPr>
            <p:spPr>
              <a:xfrm>
                <a:off x="5338343" y="4897017"/>
                <a:ext cx="387089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9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DED5D914-E77C-774D-AC4E-9C5C4462561C}"/>
                  </a:ext>
                </a:extLst>
              </p:cNvPr>
              <p:cNvSpPr/>
              <p:nvPr/>
            </p:nvSpPr>
            <p:spPr>
              <a:xfrm>
                <a:off x="6016951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11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C390D0A6-06E0-F009-4B36-4AAC028D2F69}"/>
                  </a:ext>
                </a:extLst>
              </p:cNvPr>
              <p:cNvSpPr/>
              <p:nvPr/>
            </p:nvSpPr>
            <p:spPr>
              <a:xfrm>
                <a:off x="6378169" y="4897017"/>
                <a:ext cx="444303" cy="236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12</a:t>
                </a:r>
                <a:r>
                  <a:rPr kumimoji="1" lang="ko-KR" altLang="en-US" sz="6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  <a:cs typeface="Pretendard" panose="02000503000000020004" pitchFamily="50" charset="-127"/>
                  </a:rPr>
                  <a:t>월</a:t>
                </a:r>
                <a:endParaRPr kumimoji="1" lang="en-US" altLang="ko-KR" sz="6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Pretendard" panose="02000503000000020004" pitchFamily="50" charset="-127"/>
                </a:endParaRPr>
              </a:p>
            </p:txBody>
          </p:sp>
        </p:grpSp>
      </p:grp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F1E39BE8-4F87-5520-03C2-E30ABA08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60309" y="6589068"/>
            <a:ext cx="335348" cy="230832"/>
          </a:xfrm>
        </p:spPr>
        <p:txBody>
          <a:bodyPr/>
          <a:lstStyle/>
          <a:p>
            <a:fld id="{F9FE87CC-5144-41FF-ACA2-A7ED5EFCCD4E}" type="slidenum">
              <a:rPr lang="en-US" altLang="ko-KR" smtClean="0">
                <a:solidFill>
                  <a:srgbClr val="000000"/>
                </a:solidFill>
              </a:rPr>
              <a:pPr/>
              <a:t>9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3D231-03EE-714B-2AAA-5B87685297BE}"/>
              </a:ext>
            </a:extLst>
          </p:cNvPr>
          <p:cNvSpPr txBox="1"/>
          <p:nvPr/>
        </p:nvSpPr>
        <p:spPr>
          <a:xfrm>
            <a:off x="8439904" y="354149"/>
            <a:ext cx="144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1</a:t>
            </a:r>
            <a:r>
              <a:rPr lang="ko-KR" altLang="en-US" sz="1600" b="1" dirty="0"/>
              <a:t>회차 </a:t>
            </a:r>
            <a:r>
              <a:rPr lang="en-US" altLang="ko-KR" sz="1600" b="1" dirty="0"/>
              <a:t>Review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75475187"/>
      </p:ext>
    </p:extLst>
  </p:cSld>
  <p:clrMapOvr>
    <a:masterClrMapping/>
  </p:clrMapOvr>
</p:sld>
</file>

<file path=ppt/theme/theme1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CC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1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non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pub 돋움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DEAE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pc="-60" dirty="0" err="1" smtClean="0">
            <a:ln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2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ppt/theme/themeOverride3.xml><?xml version="1.0" encoding="utf-8"?>
<a:themeOverride xmlns:a="http://schemas.openxmlformats.org/drawingml/2006/main">
  <a:clrScheme name="InC Standard 14">
    <a:dk1>
      <a:srgbClr val="3F3F3F"/>
    </a:dk1>
    <a:lt1>
      <a:srgbClr val="FFFFFF"/>
    </a:lt1>
    <a:dk2>
      <a:srgbClr val="86C100"/>
    </a:dk2>
    <a:lt2>
      <a:srgbClr val="336600"/>
    </a:lt2>
    <a:accent1>
      <a:srgbClr val="86C100"/>
    </a:accent1>
    <a:accent2>
      <a:srgbClr val="FF6400"/>
    </a:accent2>
    <a:accent3>
      <a:srgbClr val="FFFFFF"/>
    </a:accent3>
    <a:accent4>
      <a:srgbClr val="343434"/>
    </a:accent4>
    <a:accent5>
      <a:srgbClr val="C3DDAA"/>
    </a:accent5>
    <a:accent6>
      <a:srgbClr val="E75A00"/>
    </a:accent6>
    <a:hlink>
      <a:srgbClr val="FCC917"/>
    </a:hlink>
    <a:folHlink>
      <a:srgbClr val="00A2D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11167</TotalTime>
  <Words>3091</Words>
  <Application>Microsoft Office PowerPoint</Application>
  <PresentationFormat>A4 용지(210x297mm)</PresentationFormat>
  <Paragraphs>891</Paragraphs>
  <Slides>66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66</vt:i4>
      </vt:variant>
    </vt:vector>
  </HeadingPairs>
  <TitlesOfParts>
    <vt:vector size="80" baseType="lpstr">
      <vt:lpstr>KoPub돋움체 Bold</vt:lpstr>
      <vt:lpstr>Pretendard</vt:lpstr>
      <vt:lpstr>굴림</vt:lpstr>
      <vt:lpstr>나눔스퀘어 Bold</vt:lpstr>
      <vt:lpstr>맑은 고딕</vt:lpstr>
      <vt:lpstr>맑은 고딕 (본문)</vt:lpstr>
      <vt:lpstr>휴먼모음T</vt:lpstr>
      <vt:lpstr>Arial</vt:lpstr>
      <vt:lpstr>Calibri</vt:lpstr>
      <vt:lpstr>Cambria</vt:lpstr>
      <vt:lpstr>Wingdings</vt:lpstr>
      <vt:lpstr>3_디자인 사용자 지정</vt:lpstr>
      <vt:lpstr>2_기본 디자인</vt:lpstr>
      <vt:lpstr>Office 테마</vt:lpstr>
      <vt:lpstr>R&amp;D PJ 관리 시스템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Dongkee Lee</dc:creator>
  <cp:lastModifiedBy>창범 김</cp:lastModifiedBy>
  <cp:revision>246</cp:revision>
  <cp:lastPrinted>2025-04-02T03:47:35Z</cp:lastPrinted>
  <dcterms:created xsi:type="dcterms:W3CDTF">2024-09-24T02:35:10Z</dcterms:created>
  <dcterms:modified xsi:type="dcterms:W3CDTF">2025-04-04T01:42:36Z</dcterms:modified>
</cp:coreProperties>
</file>